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6"/>
  </p:notesMasterIdLst>
  <p:sldIdLst>
    <p:sldId id="256" r:id="rId3"/>
    <p:sldId id="257" r:id="rId4"/>
    <p:sldId id="258" r:id="rId5"/>
    <p:sldId id="277" r:id="rId6"/>
    <p:sldId id="276" r:id="rId7"/>
    <p:sldId id="261" r:id="rId8"/>
    <p:sldId id="278" r:id="rId9"/>
    <p:sldId id="266" r:id="rId10"/>
    <p:sldId id="310" r:id="rId11"/>
    <p:sldId id="281" r:id="rId12"/>
    <p:sldId id="282" r:id="rId13"/>
    <p:sldId id="283" r:id="rId14"/>
    <p:sldId id="284" r:id="rId15"/>
    <p:sldId id="285" r:id="rId16"/>
    <p:sldId id="326" r:id="rId17"/>
    <p:sldId id="286" r:id="rId18"/>
    <p:sldId id="296" r:id="rId19"/>
    <p:sldId id="295" r:id="rId20"/>
    <p:sldId id="297" r:id="rId21"/>
    <p:sldId id="323" r:id="rId22"/>
    <p:sldId id="288" r:id="rId23"/>
    <p:sldId id="316" r:id="rId24"/>
    <p:sldId id="317" r:id="rId25"/>
    <p:sldId id="318" r:id="rId26"/>
    <p:sldId id="319" r:id="rId27"/>
    <p:sldId id="312" r:id="rId28"/>
    <p:sldId id="313" r:id="rId29"/>
    <p:sldId id="314" r:id="rId30"/>
    <p:sldId id="294" r:id="rId31"/>
    <p:sldId id="302" r:id="rId32"/>
    <p:sldId id="290" r:id="rId33"/>
    <p:sldId id="291" r:id="rId34"/>
    <p:sldId id="292" r:id="rId35"/>
  </p:sldIdLst>
  <p:sldSz cx="12192000" cy="6858000"/>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文 鴻" initials="文鴻" lastIdx="2" clrIdx="0">
    <p:extLst>
      <p:ext uri="{19B8F6BF-5375-455C-9EA6-DF929625EA0E}">
        <p15:presenceInfo xmlns:p15="http://schemas.microsoft.com/office/powerpoint/2012/main" userId="530f46e938dc43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725"/>
    <a:srgbClr val="0C61AF"/>
    <a:srgbClr val="14982D"/>
    <a:srgbClr val="21868B"/>
    <a:srgbClr val="E6F10F"/>
    <a:srgbClr val="CCCC00"/>
    <a:srgbClr val="CEC4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75505" autoAdjust="0"/>
  </p:normalViewPr>
  <p:slideViewPr>
    <p:cSldViewPr snapToGrid="0">
      <p:cViewPr varScale="1">
        <p:scale>
          <a:sx n="68" d="100"/>
          <a:sy n="68" d="100"/>
        </p:scale>
        <p:origin x="880" y="200"/>
      </p:cViewPr>
      <p:guideLst/>
    </p:cSldViewPr>
  </p:slideViewPr>
  <p:notesTextViewPr>
    <p:cViewPr>
      <p:scale>
        <a:sx n="1" d="1"/>
        <a:sy n="1" d="1"/>
      </p:scale>
      <p:origin x="0" y="0"/>
    </p:cViewPr>
  </p:notesText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zh-TW" dirty="0">
                <a:latin typeface="Arial" panose="020B0604020202020204" pitchFamily="34" charset="0"/>
                <a:cs typeface="Arial" panose="020B0604020202020204" pitchFamily="34" charset="0"/>
              </a:rPr>
              <a:t>Model</a:t>
            </a:r>
            <a:r>
              <a:rPr lang="en-US" altLang="zh-TW" baseline="0" dirty="0">
                <a:latin typeface="Arial" panose="020B0604020202020204" pitchFamily="34" charset="0"/>
                <a:cs typeface="Arial" panose="020B0604020202020204" pitchFamily="34" charset="0"/>
              </a:rPr>
              <a:t> Train in Environment A</a:t>
            </a:r>
            <a:endParaRPr lang="zh-TW" altLang="en-US" dirty="0">
              <a:latin typeface="Arial" panose="020B0604020202020204" pitchFamily="34" charset="0"/>
              <a:cs typeface="Arial" panose="020B0604020202020204" pitchFamily="34" charset="0"/>
            </a:endParaRPr>
          </a:p>
        </c:rich>
      </c:tx>
      <c:layout>
        <c:manualLayout>
          <c:xMode val="edge"/>
          <c:yMode val="edge"/>
          <c:x val="0.26815103530487905"/>
          <c:y val="2.35162486108751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012633419601087"/>
          <c:y val="0.12142163261780048"/>
          <c:w val="0.79502816944993893"/>
          <c:h val="0.69786761400532393"/>
        </c:manualLayout>
      </c:layout>
      <c:barChart>
        <c:barDir val="col"/>
        <c:grouping val="clustered"/>
        <c:varyColors val="0"/>
        <c:ser>
          <c:idx val="0"/>
          <c:order val="0"/>
          <c:tx>
            <c:strRef>
              <c:f>工作表1!$B$1</c:f>
              <c:strCache>
                <c:ptCount val="1"/>
                <c:pt idx="0">
                  <c:v>CNN</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B</c:v>
                </c:pt>
                <c:pt idx="1">
                  <c:v>Environment C</c:v>
                </c:pt>
                <c:pt idx="2">
                  <c:v>Environment D</c:v>
                </c:pt>
              </c:strCache>
            </c:strRef>
          </c:cat>
          <c:val>
            <c:numRef>
              <c:f>工作表1!$B$2:$B$4</c:f>
              <c:numCache>
                <c:formatCode>General</c:formatCode>
                <c:ptCount val="3"/>
                <c:pt idx="0">
                  <c:v>24.44</c:v>
                </c:pt>
                <c:pt idx="1">
                  <c:v>11.39</c:v>
                </c:pt>
                <c:pt idx="2">
                  <c:v>32.36</c:v>
                </c:pt>
              </c:numCache>
            </c:numRef>
          </c:val>
          <c:extLst>
            <c:ext xmlns:c16="http://schemas.microsoft.com/office/drawing/2014/chart" uri="{C3380CC4-5D6E-409C-BE32-E72D297353CC}">
              <c16:uniqueId val="{00000000-AE33-40FF-9CEE-8F138604FA94}"/>
            </c:ext>
          </c:extLst>
        </c:ser>
        <c:ser>
          <c:idx val="1"/>
          <c:order val="1"/>
          <c:tx>
            <c:strRef>
              <c:f>工作表1!$C$1</c:f>
              <c:strCache>
                <c:ptCount val="1"/>
                <c:pt idx="0">
                  <c:v>TripletNetwork</c:v>
                </c:pt>
              </c:strCache>
            </c:strRef>
          </c:tx>
          <c:spPr>
            <a:solidFill>
              <a:srgbClr val="0C61A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B</c:v>
                </c:pt>
                <c:pt idx="1">
                  <c:v>Environment C</c:v>
                </c:pt>
                <c:pt idx="2">
                  <c:v>Environment D</c:v>
                </c:pt>
              </c:strCache>
            </c:strRef>
          </c:cat>
          <c:val>
            <c:numRef>
              <c:f>工作表1!$C$2:$C$4</c:f>
              <c:numCache>
                <c:formatCode>General</c:formatCode>
                <c:ptCount val="3"/>
                <c:pt idx="0">
                  <c:v>53.82</c:v>
                </c:pt>
                <c:pt idx="1">
                  <c:v>61.32</c:v>
                </c:pt>
                <c:pt idx="2">
                  <c:v>80.88</c:v>
                </c:pt>
              </c:numCache>
            </c:numRef>
          </c:val>
          <c:extLst>
            <c:ext xmlns:c16="http://schemas.microsoft.com/office/drawing/2014/chart" uri="{C3380CC4-5D6E-409C-BE32-E72D297353CC}">
              <c16:uniqueId val="{00000001-AE33-40FF-9CEE-8F138604FA94}"/>
            </c:ext>
          </c:extLst>
        </c:ser>
        <c:dLbls>
          <c:dLblPos val="outEnd"/>
          <c:showLegendKey val="0"/>
          <c:showVal val="1"/>
          <c:showCatName val="0"/>
          <c:showSerName val="0"/>
          <c:showPercent val="0"/>
          <c:showBubbleSize val="0"/>
        </c:dLbls>
        <c:gapWidth val="219"/>
        <c:overlap val="-27"/>
        <c:axId val="1289034687"/>
        <c:axId val="1289040095"/>
      </c:barChart>
      <c:catAx>
        <c:axId val="12890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9040095"/>
        <c:crosses val="autoZero"/>
        <c:auto val="1"/>
        <c:lblAlgn val="ctr"/>
        <c:lblOffset val="100"/>
        <c:noMultiLvlLbl val="0"/>
      </c:catAx>
      <c:valAx>
        <c:axId val="1289040095"/>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layout>
            <c:manualLayout>
              <c:xMode val="edge"/>
              <c:yMode val="edge"/>
              <c:x val="3.1441932740541009E-2"/>
              <c:y val="0.3498588688705807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9034687"/>
        <c:crosses val="autoZero"/>
        <c:crossBetween val="between"/>
      </c:valAx>
      <c:spPr>
        <a:noFill/>
        <a:ln w="12700">
          <a:solidFill>
            <a:schemeClr val="tx1"/>
          </a:solidFill>
        </a:ln>
        <a:effectLst/>
      </c:spPr>
    </c:plotArea>
    <c:legend>
      <c:legendPos val="b"/>
      <c:layout>
        <c:manualLayout>
          <c:xMode val="edge"/>
          <c:yMode val="edge"/>
          <c:x val="0.19866043138774753"/>
          <c:y val="0.90979330602933906"/>
          <c:w val="0.64454894780942806"/>
          <c:h val="9.020669397066090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zh-TW" dirty="0">
                <a:latin typeface="Arial" panose="020B0604020202020204" pitchFamily="34" charset="0"/>
                <a:cs typeface="Arial" panose="020B0604020202020204" pitchFamily="34" charset="0"/>
              </a:rPr>
              <a:t>Model</a:t>
            </a:r>
            <a:r>
              <a:rPr lang="en-US" altLang="zh-TW" baseline="0" dirty="0">
                <a:latin typeface="Arial" panose="020B0604020202020204" pitchFamily="34" charset="0"/>
                <a:cs typeface="Arial" panose="020B0604020202020204" pitchFamily="34" charset="0"/>
              </a:rPr>
              <a:t> Train in Environment B </a:t>
            </a:r>
            <a:endParaRPr lang="zh-TW" altLang="en-US" dirty="0">
              <a:latin typeface="Arial" panose="020B0604020202020204" pitchFamily="34" charset="0"/>
              <a:cs typeface="Arial" panose="020B0604020202020204" pitchFamily="34" charset="0"/>
            </a:endParaRPr>
          </a:p>
        </c:rich>
      </c:tx>
      <c:layout>
        <c:manualLayout>
          <c:xMode val="edge"/>
          <c:yMode val="edge"/>
          <c:x val="0.2764766662128717"/>
          <c:y val="1.511970640625531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5009038800705468"/>
          <c:y val="0.12259081764753084"/>
          <c:w val="0.82424456202233976"/>
          <c:h val="0.69149512943063951"/>
        </c:manualLayout>
      </c:layout>
      <c:barChart>
        <c:barDir val="col"/>
        <c:grouping val="clustered"/>
        <c:varyColors val="0"/>
        <c:ser>
          <c:idx val="0"/>
          <c:order val="0"/>
          <c:tx>
            <c:strRef>
              <c:f>工作表1!$B$1</c:f>
              <c:strCache>
                <c:ptCount val="1"/>
                <c:pt idx="0">
                  <c:v>CNN</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C</c:v>
                </c:pt>
                <c:pt idx="2">
                  <c:v>Environment D</c:v>
                </c:pt>
              </c:strCache>
            </c:strRef>
          </c:cat>
          <c:val>
            <c:numRef>
              <c:f>工作表1!$B$2:$B$4</c:f>
              <c:numCache>
                <c:formatCode>General</c:formatCode>
                <c:ptCount val="3"/>
                <c:pt idx="0">
                  <c:v>22.5</c:v>
                </c:pt>
                <c:pt idx="1">
                  <c:v>17.079999999999998</c:v>
                </c:pt>
                <c:pt idx="2">
                  <c:v>14.58</c:v>
                </c:pt>
              </c:numCache>
            </c:numRef>
          </c:val>
          <c:extLst>
            <c:ext xmlns:c16="http://schemas.microsoft.com/office/drawing/2014/chart" uri="{C3380CC4-5D6E-409C-BE32-E72D297353CC}">
              <c16:uniqueId val="{00000000-5BB0-4FC4-AA46-943A9E35074A}"/>
            </c:ext>
          </c:extLst>
        </c:ser>
        <c:ser>
          <c:idx val="1"/>
          <c:order val="1"/>
          <c:tx>
            <c:strRef>
              <c:f>工作表1!$C$1</c:f>
              <c:strCache>
                <c:ptCount val="1"/>
                <c:pt idx="0">
                  <c:v>TripeletNetwork</c:v>
                </c:pt>
              </c:strCache>
            </c:strRef>
          </c:tx>
          <c:spPr>
            <a:solidFill>
              <a:srgbClr val="0C61A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C</c:v>
                </c:pt>
                <c:pt idx="2">
                  <c:v>Environment D</c:v>
                </c:pt>
              </c:strCache>
            </c:strRef>
          </c:cat>
          <c:val>
            <c:numRef>
              <c:f>工作表1!$C$2:$C$4</c:f>
              <c:numCache>
                <c:formatCode>General</c:formatCode>
                <c:ptCount val="3"/>
                <c:pt idx="0">
                  <c:v>58.24</c:v>
                </c:pt>
                <c:pt idx="1">
                  <c:v>67.349999999999994</c:v>
                </c:pt>
                <c:pt idx="2">
                  <c:v>71.319999999999993</c:v>
                </c:pt>
              </c:numCache>
            </c:numRef>
          </c:val>
          <c:extLst>
            <c:ext xmlns:c16="http://schemas.microsoft.com/office/drawing/2014/chart" uri="{C3380CC4-5D6E-409C-BE32-E72D297353CC}">
              <c16:uniqueId val="{00000001-5BB0-4FC4-AA46-943A9E35074A}"/>
            </c:ext>
          </c:extLst>
        </c:ser>
        <c:dLbls>
          <c:showLegendKey val="0"/>
          <c:showVal val="0"/>
          <c:showCatName val="0"/>
          <c:showSerName val="0"/>
          <c:showPercent val="0"/>
          <c:showBubbleSize val="0"/>
        </c:dLbls>
        <c:gapWidth val="219"/>
        <c:overlap val="-27"/>
        <c:axId val="1564371199"/>
        <c:axId val="1564369119"/>
      </c:barChart>
      <c:catAx>
        <c:axId val="1564371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4369119"/>
        <c:crosses val="autoZero"/>
        <c:auto val="1"/>
        <c:lblAlgn val="ctr"/>
        <c:lblOffset val="100"/>
        <c:noMultiLvlLbl val="0"/>
      </c:catAx>
      <c:valAx>
        <c:axId val="1564369119"/>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layout>
            <c:manualLayout>
              <c:xMode val="edge"/>
              <c:yMode val="edge"/>
              <c:x val="1.4863104371956794E-2"/>
              <c:y val="0.3594848560179821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4371199"/>
        <c:crosses val="autoZero"/>
        <c:crossBetween val="between"/>
      </c:valAx>
      <c:spPr>
        <a:noFill/>
        <a:ln>
          <a:solidFill>
            <a:schemeClr val="tx1"/>
          </a:solidFill>
        </a:ln>
        <a:effectLst/>
      </c:spPr>
    </c:plotArea>
    <c:legend>
      <c:legendPos val="b"/>
      <c:layout>
        <c:manualLayout>
          <c:xMode val="edge"/>
          <c:yMode val="edge"/>
          <c:x val="0.29239928370212898"/>
          <c:y val="0.91837715786187835"/>
          <c:w val="0.51676595233390721"/>
          <c:h val="6.779374520192540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zh-TW" dirty="0">
                <a:latin typeface="Arial" panose="020B0604020202020204" pitchFamily="34" charset="0"/>
                <a:cs typeface="Arial" panose="020B0604020202020204" pitchFamily="34" charset="0"/>
              </a:rPr>
              <a:t>Model</a:t>
            </a:r>
            <a:r>
              <a:rPr lang="en-US" altLang="zh-TW" baseline="0" dirty="0">
                <a:latin typeface="Arial" panose="020B0604020202020204" pitchFamily="34" charset="0"/>
                <a:cs typeface="Arial" panose="020B0604020202020204" pitchFamily="34" charset="0"/>
              </a:rPr>
              <a:t> Train in Environment C</a:t>
            </a:r>
            <a:endParaRPr lang="zh-TW" altLang="en-US" dirty="0">
              <a:latin typeface="Arial" panose="020B0604020202020204" pitchFamily="34" charset="0"/>
              <a:cs typeface="Arial" panose="020B0604020202020204" pitchFamily="34" charset="0"/>
            </a:endParaRPr>
          </a:p>
        </c:rich>
      </c:tx>
      <c:layout>
        <c:manualLayout>
          <c:xMode val="edge"/>
          <c:yMode val="edge"/>
          <c:x val="0.26581831607059875"/>
          <c:y val="1.392018629762435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012633419601087"/>
          <c:y val="0.12142163261780048"/>
          <c:w val="0.79502816944993893"/>
          <c:h val="0.69786761400532393"/>
        </c:manualLayout>
      </c:layout>
      <c:barChart>
        <c:barDir val="col"/>
        <c:grouping val="clustered"/>
        <c:varyColors val="0"/>
        <c:ser>
          <c:idx val="0"/>
          <c:order val="0"/>
          <c:tx>
            <c:strRef>
              <c:f>工作表1!$B$1</c:f>
              <c:strCache>
                <c:ptCount val="1"/>
                <c:pt idx="0">
                  <c:v>CNN</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D</c:v>
                </c:pt>
              </c:strCache>
            </c:strRef>
          </c:cat>
          <c:val>
            <c:numRef>
              <c:f>工作表1!$B$2:$B$4</c:f>
              <c:numCache>
                <c:formatCode>General</c:formatCode>
                <c:ptCount val="3"/>
                <c:pt idx="0">
                  <c:v>18.75</c:v>
                </c:pt>
                <c:pt idx="1">
                  <c:v>45.83</c:v>
                </c:pt>
                <c:pt idx="2">
                  <c:v>61.67</c:v>
                </c:pt>
              </c:numCache>
            </c:numRef>
          </c:val>
          <c:extLst>
            <c:ext xmlns:c16="http://schemas.microsoft.com/office/drawing/2014/chart" uri="{C3380CC4-5D6E-409C-BE32-E72D297353CC}">
              <c16:uniqueId val="{00000000-AE33-40FF-9CEE-8F138604FA94}"/>
            </c:ext>
          </c:extLst>
        </c:ser>
        <c:ser>
          <c:idx val="1"/>
          <c:order val="1"/>
          <c:tx>
            <c:strRef>
              <c:f>工作表1!$C$1</c:f>
              <c:strCache>
                <c:ptCount val="1"/>
                <c:pt idx="0">
                  <c:v>TripletNetwork</c:v>
                </c:pt>
              </c:strCache>
            </c:strRef>
          </c:tx>
          <c:spPr>
            <a:solidFill>
              <a:srgbClr val="0C61A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D</c:v>
                </c:pt>
              </c:strCache>
            </c:strRef>
          </c:cat>
          <c:val>
            <c:numRef>
              <c:f>工作表1!$C$2:$C$4</c:f>
              <c:numCache>
                <c:formatCode>General</c:formatCode>
                <c:ptCount val="3"/>
                <c:pt idx="0">
                  <c:v>65</c:v>
                </c:pt>
                <c:pt idx="1">
                  <c:v>54.56</c:v>
                </c:pt>
                <c:pt idx="2">
                  <c:v>72.349999999999994</c:v>
                </c:pt>
              </c:numCache>
            </c:numRef>
          </c:val>
          <c:extLst>
            <c:ext xmlns:c16="http://schemas.microsoft.com/office/drawing/2014/chart" uri="{C3380CC4-5D6E-409C-BE32-E72D297353CC}">
              <c16:uniqueId val="{00000001-AE33-40FF-9CEE-8F138604FA94}"/>
            </c:ext>
          </c:extLst>
        </c:ser>
        <c:dLbls>
          <c:dLblPos val="outEnd"/>
          <c:showLegendKey val="0"/>
          <c:showVal val="1"/>
          <c:showCatName val="0"/>
          <c:showSerName val="0"/>
          <c:showPercent val="0"/>
          <c:showBubbleSize val="0"/>
        </c:dLbls>
        <c:gapWidth val="219"/>
        <c:overlap val="-27"/>
        <c:axId val="1289034687"/>
        <c:axId val="1289040095"/>
      </c:barChart>
      <c:catAx>
        <c:axId val="12890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9040095"/>
        <c:crosses val="autoZero"/>
        <c:auto val="1"/>
        <c:lblAlgn val="ctr"/>
        <c:lblOffset val="100"/>
        <c:noMultiLvlLbl val="0"/>
      </c:catAx>
      <c:valAx>
        <c:axId val="1289040095"/>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layout>
            <c:manualLayout>
              <c:xMode val="edge"/>
              <c:yMode val="edge"/>
              <c:x val="3.1441932740541009E-2"/>
              <c:y val="0.3498588688705807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9034687"/>
        <c:crosses val="autoZero"/>
        <c:crossBetween val="between"/>
      </c:valAx>
      <c:spPr>
        <a:noFill/>
        <a:ln w="12700">
          <a:solidFill>
            <a:schemeClr val="tx1"/>
          </a:solidFill>
        </a:ln>
        <a:effectLst/>
      </c:spPr>
    </c:plotArea>
    <c:legend>
      <c:legendPos val="b"/>
      <c:layout>
        <c:manualLayout>
          <c:xMode val="edge"/>
          <c:yMode val="edge"/>
          <c:x val="0.23131850066767201"/>
          <c:y val="0.90990154511984955"/>
          <c:w val="0.64454894780942806"/>
          <c:h val="9.009845488015040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tLang="zh-TW" dirty="0">
                <a:latin typeface="Arial" panose="020B0604020202020204" pitchFamily="34" charset="0"/>
                <a:cs typeface="Arial" panose="020B0604020202020204" pitchFamily="34" charset="0"/>
              </a:rPr>
              <a:t>Model</a:t>
            </a:r>
            <a:r>
              <a:rPr lang="en-US" altLang="zh-TW" baseline="0" dirty="0">
                <a:latin typeface="Arial" panose="020B0604020202020204" pitchFamily="34" charset="0"/>
                <a:cs typeface="Arial" panose="020B0604020202020204" pitchFamily="34" charset="0"/>
              </a:rPr>
              <a:t> Train in Environment D </a:t>
            </a:r>
            <a:endParaRPr lang="zh-TW" altLang="en-US" dirty="0">
              <a:latin typeface="Arial" panose="020B0604020202020204" pitchFamily="34" charset="0"/>
              <a:cs typeface="Arial" panose="020B0604020202020204" pitchFamily="34" charset="0"/>
            </a:endParaRPr>
          </a:p>
        </c:rich>
      </c:tx>
      <c:layout>
        <c:manualLayout>
          <c:xMode val="edge"/>
          <c:yMode val="edge"/>
          <c:x val="0.29495763998701446"/>
          <c:y val="1.511970640625531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5009038800705468"/>
          <c:y val="0.13468658277253509"/>
          <c:w val="0.82424456202233976"/>
          <c:h val="0.67939936430563519"/>
        </c:manualLayout>
      </c:layout>
      <c:barChart>
        <c:barDir val="col"/>
        <c:grouping val="clustered"/>
        <c:varyColors val="0"/>
        <c:ser>
          <c:idx val="0"/>
          <c:order val="0"/>
          <c:tx>
            <c:strRef>
              <c:f>工作表1!$B$1</c:f>
              <c:strCache>
                <c:ptCount val="1"/>
                <c:pt idx="0">
                  <c:v>CNN</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C</c:v>
                </c:pt>
              </c:strCache>
            </c:strRef>
          </c:cat>
          <c:val>
            <c:numRef>
              <c:f>工作表1!$B$2:$B$4</c:f>
              <c:numCache>
                <c:formatCode>General</c:formatCode>
                <c:ptCount val="3"/>
                <c:pt idx="0">
                  <c:v>25</c:v>
                </c:pt>
                <c:pt idx="1">
                  <c:v>25</c:v>
                </c:pt>
                <c:pt idx="2">
                  <c:v>25</c:v>
                </c:pt>
              </c:numCache>
            </c:numRef>
          </c:val>
          <c:extLst>
            <c:ext xmlns:c16="http://schemas.microsoft.com/office/drawing/2014/chart" uri="{C3380CC4-5D6E-409C-BE32-E72D297353CC}">
              <c16:uniqueId val="{00000000-5BB0-4FC4-AA46-943A9E35074A}"/>
            </c:ext>
          </c:extLst>
        </c:ser>
        <c:ser>
          <c:idx val="1"/>
          <c:order val="1"/>
          <c:tx>
            <c:strRef>
              <c:f>工作表1!$C$1</c:f>
              <c:strCache>
                <c:ptCount val="1"/>
                <c:pt idx="0">
                  <c:v>TripeletNetwork</c:v>
                </c:pt>
              </c:strCache>
            </c:strRef>
          </c:tx>
          <c:spPr>
            <a:solidFill>
              <a:srgbClr val="0C61A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C</c:v>
                </c:pt>
              </c:strCache>
            </c:strRef>
          </c:cat>
          <c:val>
            <c:numRef>
              <c:f>工作表1!$C$2:$C$4</c:f>
              <c:numCache>
                <c:formatCode>General</c:formatCode>
                <c:ptCount val="3"/>
                <c:pt idx="0">
                  <c:v>25</c:v>
                </c:pt>
                <c:pt idx="1">
                  <c:v>25</c:v>
                </c:pt>
                <c:pt idx="2">
                  <c:v>25</c:v>
                </c:pt>
              </c:numCache>
            </c:numRef>
          </c:val>
          <c:extLst>
            <c:ext xmlns:c16="http://schemas.microsoft.com/office/drawing/2014/chart" uri="{C3380CC4-5D6E-409C-BE32-E72D297353CC}">
              <c16:uniqueId val="{00000001-5BB0-4FC4-AA46-943A9E35074A}"/>
            </c:ext>
          </c:extLst>
        </c:ser>
        <c:dLbls>
          <c:showLegendKey val="0"/>
          <c:showVal val="0"/>
          <c:showCatName val="0"/>
          <c:showSerName val="0"/>
          <c:showPercent val="0"/>
          <c:showBubbleSize val="0"/>
        </c:dLbls>
        <c:gapWidth val="219"/>
        <c:overlap val="-27"/>
        <c:axId val="1564371199"/>
        <c:axId val="1564369119"/>
      </c:barChart>
      <c:catAx>
        <c:axId val="1564371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4369119"/>
        <c:crosses val="autoZero"/>
        <c:auto val="1"/>
        <c:lblAlgn val="ctr"/>
        <c:lblOffset val="100"/>
        <c:noMultiLvlLbl val="0"/>
      </c:catAx>
      <c:valAx>
        <c:axId val="1564369119"/>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layout>
            <c:manualLayout>
              <c:xMode val="edge"/>
              <c:yMode val="edge"/>
              <c:x val="1.4863104371956794E-2"/>
              <c:y val="0.35948485601798219"/>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4371199"/>
        <c:crosses val="autoZero"/>
        <c:crossBetween val="between"/>
      </c:valAx>
      <c:spPr>
        <a:noFill/>
        <a:ln>
          <a:solidFill>
            <a:schemeClr val="tx1"/>
          </a:solidFill>
        </a:ln>
        <a:effectLst/>
      </c:spPr>
    </c:plotArea>
    <c:legend>
      <c:legendPos val="b"/>
      <c:layout>
        <c:manualLayout>
          <c:xMode val="edge"/>
          <c:yMode val="edge"/>
          <c:x val="0.28353282857372247"/>
          <c:y val="0.91837715786187835"/>
          <c:w val="0.51676595233390721"/>
          <c:h val="6.779374520192540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TW" dirty="0"/>
              <a:t>Train in Environment A</a:t>
            </a:r>
            <a:endParaRPr lang="zh-TW"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82149054923969"/>
          <c:y val="0.10237372816995599"/>
          <c:w val="0.87303061711154795"/>
          <c:h val="0.72591139608837518"/>
        </c:manualLayout>
      </c:layout>
      <c:barChart>
        <c:barDir val="col"/>
        <c:grouping val="clustered"/>
        <c:varyColors val="0"/>
        <c:ser>
          <c:idx val="0"/>
          <c:order val="0"/>
          <c:tx>
            <c:strRef>
              <c:f>工作表1!$B$1</c:f>
              <c:strCache>
                <c:ptCount val="1"/>
                <c:pt idx="0">
                  <c:v>Before</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B</c:v>
                </c:pt>
                <c:pt idx="1">
                  <c:v>Environment C</c:v>
                </c:pt>
                <c:pt idx="2">
                  <c:v>Environment D</c:v>
                </c:pt>
              </c:strCache>
            </c:strRef>
          </c:cat>
          <c:val>
            <c:numRef>
              <c:f>工作表1!$B$2:$B$4</c:f>
              <c:numCache>
                <c:formatCode>General</c:formatCode>
                <c:ptCount val="3"/>
                <c:pt idx="0">
                  <c:v>53.82</c:v>
                </c:pt>
                <c:pt idx="1">
                  <c:v>61.32</c:v>
                </c:pt>
                <c:pt idx="2">
                  <c:v>80.88</c:v>
                </c:pt>
              </c:numCache>
            </c:numRef>
          </c:val>
          <c:extLst>
            <c:ext xmlns:c16="http://schemas.microsoft.com/office/drawing/2014/chart" uri="{C3380CC4-5D6E-409C-BE32-E72D297353CC}">
              <c16:uniqueId val="{00000000-1069-482A-95C5-1892BE129546}"/>
            </c:ext>
          </c:extLst>
        </c:ser>
        <c:ser>
          <c:idx val="1"/>
          <c:order val="1"/>
          <c:tx>
            <c:strRef>
              <c:f>工作表1!$C$1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B</c:v>
                </c:pt>
                <c:pt idx="1">
                  <c:v>Environment C</c:v>
                </c:pt>
                <c:pt idx="2">
                  <c:v>Environment D</c:v>
                </c:pt>
              </c:strCache>
            </c:strRef>
          </c:cat>
          <c:val>
            <c:numRef>
              <c:f>工作表1!$C$2:$C$4</c:f>
              <c:numCache>
                <c:formatCode>General</c:formatCode>
                <c:ptCount val="3"/>
                <c:pt idx="0">
                  <c:v>74.62</c:v>
                </c:pt>
                <c:pt idx="1">
                  <c:v>76.92</c:v>
                </c:pt>
                <c:pt idx="2">
                  <c:v>82.88</c:v>
                </c:pt>
              </c:numCache>
            </c:numRef>
          </c:val>
          <c:extLst>
            <c:ext xmlns:c16="http://schemas.microsoft.com/office/drawing/2014/chart" uri="{C3380CC4-5D6E-409C-BE32-E72D297353CC}">
              <c16:uniqueId val="{00000001-1069-482A-95C5-1892BE129546}"/>
            </c:ext>
          </c:extLst>
        </c:ser>
        <c:dLbls>
          <c:dLblPos val="outEnd"/>
          <c:showLegendKey val="0"/>
          <c:showVal val="1"/>
          <c:showCatName val="0"/>
          <c:showSerName val="0"/>
          <c:showPercent val="0"/>
          <c:showBubbleSize val="0"/>
        </c:dLbls>
        <c:gapWidth val="219"/>
        <c:overlap val="-27"/>
        <c:axId val="687332048"/>
        <c:axId val="687341616"/>
      </c:barChart>
      <c:catAx>
        <c:axId val="68733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41616"/>
        <c:crosses val="autoZero"/>
        <c:auto val="1"/>
        <c:lblAlgn val="ctr"/>
        <c:lblOffset val="100"/>
        <c:noMultiLvlLbl val="0"/>
      </c:catAx>
      <c:valAx>
        <c:axId val="68734161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32048"/>
        <c:crosses val="autoZero"/>
        <c:crossBetween val="between"/>
      </c:valAx>
      <c:spPr>
        <a:noFill/>
        <a:ln>
          <a:solidFill>
            <a:schemeClr val="tx1"/>
          </a:solidFill>
        </a:ln>
        <a:effectLst/>
      </c:spPr>
    </c:plotArea>
    <c:legend>
      <c:legendPos val="b"/>
      <c:layout>
        <c:manualLayout>
          <c:xMode val="edge"/>
          <c:yMode val="edge"/>
          <c:x val="0.37653111902862302"/>
          <c:y val="0.9155188250566022"/>
          <c:w val="0.3752296424431299"/>
          <c:h val="7.26278433457467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TW" dirty="0"/>
              <a:t>Train in Environment C</a:t>
            </a:r>
            <a:endParaRPr lang="zh-TW"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796609845325389"/>
          <c:y val="0.15147034229731896"/>
          <c:w val="0.8598857906270112"/>
          <c:h val="0.65371799565181676"/>
        </c:manualLayout>
      </c:layout>
      <c:barChart>
        <c:barDir val="col"/>
        <c:grouping val="clustered"/>
        <c:varyColors val="0"/>
        <c:ser>
          <c:idx val="0"/>
          <c:order val="0"/>
          <c:tx>
            <c:strRef>
              <c:f>工作表1!$B$1</c:f>
              <c:strCache>
                <c:ptCount val="1"/>
                <c:pt idx="0">
                  <c:v>Before</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D</c:v>
                </c:pt>
              </c:strCache>
            </c:strRef>
          </c:cat>
          <c:val>
            <c:numRef>
              <c:f>工作表1!$B$2:$B$4</c:f>
              <c:numCache>
                <c:formatCode>General</c:formatCode>
                <c:ptCount val="3"/>
                <c:pt idx="0">
                  <c:v>65</c:v>
                </c:pt>
                <c:pt idx="1">
                  <c:v>54.56</c:v>
                </c:pt>
                <c:pt idx="2">
                  <c:v>72.349999999999994</c:v>
                </c:pt>
              </c:numCache>
            </c:numRef>
          </c:val>
          <c:extLst>
            <c:ext xmlns:c16="http://schemas.microsoft.com/office/drawing/2014/chart" uri="{C3380CC4-5D6E-409C-BE32-E72D297353CC}">
              <c16:uniqueId val="{00000000-240C-4E49-AAC4-75B357D03D2F}"/>
            </c:ext>
          </c:extLst>
        </c:ser>
        <c:ser>
          <c:idx val="1"/>
          <c:order val="1"/>
          <c:tx>
            <c:strRef>
              <c:f>工作表1!$C$1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B</c:v>
                </c:pt>
                <c:pt idx="2">
                  <c:v>Environment D</c:v>
                </c:pt>
              </c:strCache>
            </c:strRef>
          </c:cat>
          <c:val>
            <c:numRef>
              <c:f>工作表1!$C$2:$C$4</c:f>
              <c:numCache>
                <c:formatCode>General</c:formatCode>
                <c:ptCount val="3"/>
                <c:pt idx="0">
                  <c:v>77.12</c:v>
                </c:pt>
                <c:pt idx="1">
                  <c:v>76.349999999999994</c:v>
                </c:pt>
                <c:pt idx="2">
                  <c:v>79.23</c:v>
                </c:pt>
              </c:numCache>
            </c:numRef>
          </c:val>
          <c:extLst>
            <c:ext xmlns:c16="http://schemas.microsoft.com/office/drawing/2014/chart" uri="{C3380CC4-5D6E-409C-BE32-E72D297353CC}">
              <c16:uniqueId val="{00000001-240C-4E49-AAC4-75B357D03D2F}"/>
            </c:ext>
          </c:extLst>
        </c:ser>
        <c:dLbls>
          <c:dLblPos val="outEnd"/>
          <c:showLegendKey val="0"/>
          <c:showVal val="1"/>
          <c:showCatName val="0"/>
          <c:showSerName val="0"/>
          <c:showPercent val="0"/>
          <c:showBubbleSize val="0"/>
        </c:dLbls>
        <c:gapWidth val="219"/>
        <c:overlap val="-27"/>
        <c:axId val="687332048"/>
        <c:axId val="687341616"/>
      </c:barChart>
      <c:catAx>
        <c:axId val="68733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41616"/>
        <c:crosses val="autoZero"/>
        <c:auto val="1"/>
        <c:lblAlgn val="ctr"/>
        <c:lblOffset val="100"/>
        <c:noMultiLvlLbl val="0"/>
      </c:catAx>
      <c:valAx>
        <c:axId val="68734161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32048"/>
        <c:crosses val="autoZero"/>
        <c:crossBetween val="between"/>
      </c:valAx>
      <c:spPr>
        <a:noFill/>
        <a:ln>
          <a:solidFill>
            <a:schemeClr val="tx1"/>
          </a:solidFill>
        </a:ln>
        <a:effectLst/>
      </c:spPr>
    </c:plotArea>
    <c:legend>
      <c:legendPos val="b"/>
      <c:layout>
        <c:manualLayout>
          <c:xMode val="edge"/>
          <c:yMode val="edge"/>
          <c:x val="0.33448198677545171"/>
          <c:y val="0.92393581285915183"/>
          <c:w val="0.39097299638041155"/>
          <c:h val="7.571799723249837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TW" dirty="0"/>
              <a:t>Train in Environment B</a:t>
            </a:r>
            <a:endParaRPr lang="zh-TW"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896988784133803"/>
          <c:y val="0.13521781433383312"/>
          <c:w val="0.868882001238927"/>
          <c:h val="0.6699705236153024"/>
        </c:manualLayout>
      </c:layout>
      <c:barChart>
        <c:barDir val="col"/>
        <c:grouping val="clustered"/>
        <c:varyColors val="0"/>
        <c:ser>
          <c:idx val="0"/>
          <c:order val="0"/>
          <c:tx>
            <c:strRef>
              <c:f>工作表1!$B$1</c:f>
              <c:strCache>
                <c:ptCount val="1"/>
                <c:pt idx="0">
                  <c:v>Before</c:v>
                </c:pt>
              </c:strCache>
            </c:strRef>
          </c:tx>
          <c:spPr>
            <a:solidFill>
              <a:srgbClr val="DBD72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C</c:v>
                </c:pt>
                <c:pt idx="2">
                  <c:v>Environment D</c:v>
                </c:pt>
              </c:strCache>
            </c:strRef>
          </c:cat>
          <c:val>
            <c:numRef>
              <c:f>工作表1!$B$2:$B$4</c:f>
              <c:numCache>
                <c:formatCode>General</c:formatCode>
                <c:ptCount val="3"/>
                <c:pt idx="0">
                  <c:v>58.24</c:v>
                </c:pt>
                <c:pt idx="1">
                  <c:v>67.349999999999994</c:v>
                </c:pt>
                <c:pt idx="2">
                  <c:v>71.319999999999993</c:v>
                </c:pt>
              </c:numCache>
            </c:numRef>
          </c:val>
          <c:extLst>
            <c:ext xmlns:c16="http://schemas.microsoft.com/office/drawing/2014/chart" uri="{C3380CC4-5D6E-409C-BE32-E72D297353CC}">
              <c16:uniqueId val="{00000000-1069-482A-95C5-1892BE129546}"/>
            </c:ext>
          </c:extLst>
        </c:ser>
        <c:ser>
          <c:idx val="1"/>
          <c:order val="1"/>
          <c:tx>
            <c:strRef>
              <c:f>工作表1!$C$1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工作表1!$A$2:$A$4</c:f>
              <c:strCache>
                <c:ptCount val="3"/>
                <c:pt idx="0">
                  <c:v>Environment A</c:v>
                </c:pt>
                <c:pt idx="1">
                  <c:v>Environment C</c:v>
                </c:pt>
                <c:pt idx="2">
                  <c:v>Environment D</c:v>
                </c:pt>
              </c:strCache>
            </c:strRef>
          </c:cat>
          <c:val>
            <c:numRef>
              <c:f>工作表1!$C$2:$C$4</c:f>
              <c:numCache>
                <c:formatCode>General</c:formatCode>
                <c:ptCount val="3"/>
                <c:pt idx="0">
                  <c:v>79.040000000000006</c:v>
                </c:pt>
                <c:pt idx="1">
                  <c:v>67.12</c:v>
                </c:pt>
                <c:pt idx="2">
                  <c:v>68.849999999999994</c:v>
                </c:pt>
              </c:numCache>
            </c:numRef>
          </c:val>
          <c:extLst>
            <c:ext xmlns:c16="http://schemas.microsoft.com/office/drawing/2014/chart" uri="{C3380CC4-5D6E-409C-BE32-E72D297353CC}">
              <c16:uniqueId val="{00000001-1069-482A-95C5-1892BE129546}"/>
            </c:ext>
          </c:extLst>
        </c:ser>
        <c:dLbls>
          <c:dLblPos val="outEnd"/>
          <c:showLegendKey val="0"/>
          <c:showVal val="1"/>
          <c:showCatName val="0"/>
          <c:showSerName val="0"/>
          <c:showPercent val="0"/>
          <c:showBubbleSize val="0"/>
        </c:dLbls>
        <c:gapWidth val="219"/>
        <c:overlap val="-27"/>
        <c:axId val="687332048"/>
        <c:axId val="687341616"/>
      </c:barChart>
      <c:catAx>
        <c:axId val="687332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41616"/>
        <c:crosses val="autoZero"/>
        <c:auto val="1"/>
        <c:lblAlgn val="ctr"/>
        <c:lblOffset val="100"/>
        <c:noMultiLvlLbl val="0"/>
      </c:catAx>
      <c:valAx>
        <c:axId val="68734161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ltLang="zh-TW" sz="1600" dirty="0"/>
                  <a:t>Accuracy  (%)</a:t>
                </a:r>
                <a:endParaRPr lang="zh-TW" altLang="en-US" sz="1600"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7332048"/>
        <c:crosses val="autoZero"/>
        <c:crossBetween val="between"/>
      </c:valAx>
      <c:spPr>
        <a:noFill/>
        <a:ln>
          <a:solidFill>
            <a:schemeClr val="tx1"/>
          </a:solidFill>
        </a:ln>
        <a:effectLst/>
      </c:spPr>
    </c:plotArea>
    <c:legend>
      <c:legendPos val="b"/>
      <c:layout>
        <c:manualLayout>
          <c:xMode val="edge"/>
          <c:yMode val="edge"/>
          <c:x val="0.31701138709357918"/>
          <c:y val="0.92393581285915183"/>
          <c:w val="0.39097299638041155"/>
          <c:h val="7.5717997232498377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0.42869</cdr:y>
    </cdr:from>
    <cdr:to>
      <cdr:x>0.54972</cdr:x>
      <cdr:y>0.62483</cdr:y>
    </cdr:to>
    <cdr:cxnSp macro="">
      <cdr:nvCxnSpPr>
        <cdr:cNvPr id="2" name="直線單箭頭接點 1">
          <a:extLst xmlns:a="http://schemas.openxmlformats.org/drawingml/2006/main">
            <a:ext uri="{FF2B5EF4-FFF2-40B4-BE49-F238E27FC236}">
              <a16:creationId xmlns:a16="http://schemas.microsoft.com/office/drawing/2014/main" id="{B51CAAFB-3FC7-E1C8-BBFE-D76AEFCD77D8}"/>
            </a:ext>
          </a:extLst>
        </cdr:cNvPr>
        <cdr:cNvCxnSpPr/>
      </cdr:nvCxnSpPr>
      <cdr:spPr>
        <a:xfrm xmlns:a="http://schemas.openxmlformats.org/drawingml/2006/main" flipV="1">
          <a:off x="2722145" y="1755961"/>
          <a:ext cx="270713" cy="803422"/>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0.76292</cdr:x>
      <cdr:y>0.31495</cdr:y>
    </cdr:from>
    <cdr:to>
      <cdr:x>0.80933</cdr:x>
      <cdr:y>0.45888</cdr:y>
    </cdr:to>
    <cdr:cxnSp macro="">
      <cdr:nvCxnSpPr>
        <cdr:cNvPr id="4" name="直線單箭頭接點 3">
          <a:extLst xmlns:a="http://schemas.openxmlformats.org/drawingml/2006/main">
            <a:ext uri="{FF2B5EF4-FFF2-40B4-BE49-F238E27FC236}">
              <a16:creationId xmlns:a16="http://schemas.microsoft.com/office/drawing/2014/main" id="{B51CAAFB-3FC7-E1C8-BBFE-D76AEFCD77D8}"/>
            </a:ext>
          </a:extLst>
        </cdr:cNvPr>
        <cdr:cNvCxnSpPr/>
      </cdr:nvCxnSpPr>
      <cdr:spPr>
        <a:xfrm xmlns:a="http://schemas.openxmlformats.org/drawingml/2006/main" flipV="1">
          <a:off x="4153568" y="1290053"/>
          <a:ext cx="252663" cy="589547"/>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0.5</cdr:x>
      <cdr:y>0.17869</cdr:y>
    </cdr:from>
    <cdr:to>
      <cdr:x>0.54999</cdr:x>
      <cdr:y>0.29748</cdr:y>
    </cdr:to>
    <cdr:cxnSp macro="">
      <cdr:nvCxnSpPr>
        <cdr:cNvPr id="6" name="直線單箭頭接點 5">
          <a:extLst xmlns:a="http://schemas.openxmlformats.org/drawingml/2006/main">
            <a:ext uri="{FF2B5EF4-FFF2-40B4-BE49-F238E27FC236}">
              <a16:creationId xmlns:a16="http://schemas.microsoft.com/office/drawing/2014/main" id="{9B093B22-F078-4DBC-9D1E-C564688B5F3E}"/>
            </a:ext>
          </a:extLst>
        </cdr:cNvPr>
        <cdr:cNvCxnSpPr>
          <a:cxnSpLocks xmlns:a="http://schemas.openxmlformats.org/drawingml/2006/main"/>
        </cdr:cNvCxnSpPr>
      </cdr:nvCxnSpPr>
      <cdr:spPr>
        <a:xfrm xmlns:a="http://schemas.openxmlformats.org/drawingml/2006/main" flipV="1">
          <a:off x="2823411" y="687804"/>
          <a:ext cx="282311" cy="457199"/>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0.44244</cdr:x>
      <cdr:y>0.17753</cdr:y>
    </cdr:from>
    <cdr:to>
      <cdr:x>0.54478</cdr:x>
      <cdr:y>0.2575</cdr:y>
    </cdr:to>
    <cdr:sp macro="" textlink="">
      <cdr:nvSpPr>
        <cdr:cNvPr id="7" name="文字方塊 16">
          <a:extLst xmlns:a="http://schemas.openxmlformats.org/drawingml/2006/main">
            <a:ext uri="{FF2B5EF4-FFF2-40B4-BE49-F238E27FC236}">
              <a16:creationId xmlns:a16="http://schemas.microsoft.com/office/drawing/2014/main" id="{039B858A-6360-4811-A60A-5B8C0DB250CA}"/>
            </a:ext>
          </a:extLst>
        </cdr:cNvPr>
        <cdr:cNvSpPr txBox="1"/>
      </cdr:nvSpPr>
      <cdr:spPr>
        <a:xfrm xmlns:a="http://schemas.openxmlformats.org/drawingml/2006/main">
          <a:off x="2498381" y="683337"/>
          <a:ext cx="577872"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xmlns:a="http://schemas.openxmlformats.org/drawingml/2006/main">
          <a:r>
            <a:rPr lang="en-US" altLang="zh-TW" sz="1400" dirty="0">
              <a:solidFill>
                <a:srgbClr val="FF0000"/>
              </a:solidFill>
            </a:rPr>
            <a:t>15.6</a:t>
          </a:r>
          <a:endParaRPr lang="zh-TW" altLang="en-US" sz="1400" dirty="0">
            <a:solidFill>
              <a:srgbClr val="FF0000"/>
            </a:solidFill>
          </a:endParaRPr>
        </a:p>
      </cdr:txBody>
    </cdr:sp>
  </cdr:relSizeAnchor>
  <cdr:relSizeAnchor xmlns:cdr="http://schemas.openxmlformats.org/drawingml/2006/chartDrawing">
    <cdr:from>
      <cdr:x>0.77928</cdr:x>
      <cdr:y>0.11588</cdr:y>
    </cdr:from>
    <cdr:to>
      <cdr:x>0.86971</cdr:x>
      <cdr:y>0.17527</cdr:y>
    </cdr:to>
    <cdr:cxnSp macro="">
      <cdr:nvCxnSpPr>
        <cdr:cNvPr id="8" name="直線單箭頭接點 7">
          <a:extLst xmlns:a="http://schemas.openxmlformats.org/drawingml/2006/main">
            <a:ext uri="{FF2B5EF4-FFF2-40B4-BE49-F238E27FC236}">
              <a16:creationId xmlns:a16="http://schemas.microsoft.com/office/drawing/2014/main" id="{310A5864-ED33-48B4-B582-6DB804A0310C}"/>
            </a:ext>
          </a:extLst>
        </cdr:cNvPr>
        <cdr:cNvCxnSpPr>
          <a:cxnSpLocks xmlns:a="http://schemas.openxmlformats.org/drawingml/2006/main"/>
        </cdr:cNvCxnSpPr>
      </cdr:nvCxnSpPr>
      <cdr:spPr>
        <a:xfrm xmlns:a="http://schemas.openxmlformats.org/drawingml/2006/main" flipV="1">
          <a:off x="4400448" y="446011"/>
          <a:ext cx="510674" cy="228601"/>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0.76738</cdr:x>
      <cdr:y>0.09531</cdr:y>
    </cdr:from>
    <cdr:to>
      <cdr:x>0.86971</cdr:x>
      <cdr:y>0.17019</cdr:y>
    </cdr:to>
    <cdr:sp macro="" textlink="">
      <cdr:nvSpPr>
        <cdr:cNvPr id="10" name="文字方塊 16">
          <a:extLst xmlns:a="http://schemas.openxmlformats.org/drawingml/2006/main">
            <a:ext uri="{FF2B5EF4-FFF2-40B4-BE49-F238E27FC236}">
              <a16:creationId xmlns:a16="http://schemas.microsoft.com/office/drawing/2014/main" id="{695D46A5-C448-40C5-8113-E795F20BD505}"/>
            </a:ext>
          </a:extLst>
        </cdr:cNvPr>
        <cdr:cNvSpPr txBox="1"/>
      </cdr:nvSpPr>
      <cdr:spPr>
        <a:xfrm xmlns:a="http://schemas.openxmlformats.org/drawingml/2006/main">
          <a:off x="4514827" y="391688"/>
          <a:ext cx="602087"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TW" sz="1400" dirty="0">
              <a:solidFill>
                <a:srgbClr val="FF0000"/>
              </a:solidFill>
            </a:rPr>
            <a:t>2</a:t>
          </a:r>
          <a:endParaRPr lang="zh-TW" altLang="en-US" sz="1400" dirty="0">
            <a:solidFill>
              <a:srgbClr val="FF0000"/>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0.16056</cdr:x>
      <cdr:y>0.2058</cdr:y>
    </cdr:from>
    <cdr:to>
      <cdr:x>0.27412</cdr:x>
      <cdr:y>0.29424</cdr:y>
    </cdr:to>
    <cdr:sp macro="" textlink="">
      <cdr:nvSpPr>
        <cdr:cNvPr id="2" name="文字方塊 16">
          <a:extLst xmlns:a="http://schemas.openxmlformats.org/drawingml/2006/main">
            <a:ext uri="{FF2B5EF4-FFF2-40B4-BE49-F238E27FC236}">
              <a16:creationId xmlns:a16="http://schemas.microsoft.com/office/drawing/2014/main" id="{039B858A-6360-4811-A60A-5B8C0DB250CA}"/>
            </a:ext>
          </a:extLst>
        </cdr:cNvPr>
        <cdr:cNvSpPr txBox="1"/>
      </cdr:nvSpPr>
      <cdr:spPr>
        <a:xfrm xmlns:a="http://schemas.openxmlformats.org/drawingml/2006/main">
          <a:off x="817000" y="716189"/>
          <a:ext cx="577872"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xmlns:a="http://schemas.openxmlformats.org/drawingml/2006/main">
          <a:r>
            <a:rPr lang="en-US" altLang="zh-TW" sz="1400" dirty="0">
              <a:solidFill>
                <a:srgbClr val="FF0000"/>
              </a:solidFill>
            </a:rPr>
            <a:t>20.8</a:t>
          </a:r>
          <a:endParaRPr lang="zh-TW" altLang="en-US" sz="1400" dirty="0">
            <a:solidFill>
              <a:srgbClr val="FF0000"/>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138B0358-4904-4898-A7BD-596133E4E8C5}" type="datetimeFigureOut">
              <a:rPr lang="zh-TW" altLang="en-US" smtClean="0"/>
              <a:pPr/>
              <a:t>2024/7/17</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chemeClr val="tx1"/>
                </a:solidFill>
                <a:latin typeface="Arial" panose="020B0604020202020204" pitchFamily="34" charset="0"/>
              </a:defRPr>
            </a:lvl1pPr>
          </a:lstStyle>
          <a:p>
            <a:fld id="{72408767-8398-4F68-A38C-019A5A8549C6}" type="slidenum">
              <a:rPr lang="zh-TW" altLang="en-US" smtClean="0"/>
              <a:pPr/>
              <a:t>‹#›</a:t>
            </a:fld>
            <a:endParaRPr lang="zh-TW" altLang="en-US" dirty="0"/>
          </a:p>
        </p:txBody>
      </p:sp>
    </p:spTree>
    <p:extLst>
      <p:ext uri="{BB962C8B-B14F-4D97-AF65-F5344CB8AC3E}">
        <p14:creationId xmlns:p14="http://schemas.microsoft.com/office/powerpoint/2010/main" val="4092986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在室外，我們很常使用到</a:t>
            </a:r>
            <a:r>
              <a:rPr lang="en-US" altLang="zh-TW" dirty="0"/>
              <a:t>GPS</a:t>
            </a:r>
            <a:r>
              <a:rPr lang="zh-TW" altLang="en-US" dirty="0"/>
              <a:t>的技術來做定位、追蹤用途，是發展的很純熟的技術，但在室內環境卻還缺乏此類定位追蹤的技術，現代人的活動場所大多都在室內，也就更有可能會運用到此種功能。而近年因為無線網路的普及，也逐漸開發針對室內的追蹤和監測手段。 </a:t>
            </a:r>
            <a:endParaRPr lang="en-US" altLang="zh-TW" dirty="0"/>
          </a:p>
          <a:p>
            <a:endParaRPr lang="en-US" altLang="zh-TW" dirty="0"/>
          </a:p>
          <a:p>
            <a:r>
              <a:rPr lang="zh-TW" altLang="en-US" dirty="0"/>
              <a:t>然而，我們所看到相關的研究探討，都還普遍使用</a:t>
            </a:r>
            <a:r>
              <a:rPr lang="en-US" altLang="zh-TW" dirty="0"/>
              <a:t>light-of-sight</a:t>
            </a:r>
            <a:r>
              <a:rPr lang="zh-TW" altLang="en-US" dirty="0"/>
              <a:t> 近距離的做動作辨認的測試，較缺乏利用更嚴苛的</a:t>
            </a:r>
            <a:r>
              <a:rPr lang="en-US" altLang="zh-TW" dirty="0"/>
              <a:t>non-light-of-sight</a:t>
            </a:r>
            <a:r>
              <a:rPr lang="zh-TW" altLang="en-US" dirty="0"/>
              <a:t>這樣的條件下實作。</a:t>
            </a:r>
            <a:endParaRPr lang="en-US" altLang="zh-TW" dirty="0"/>
          </a:p>
          <a:p>
            <a:r>
              <a:rPr lang="zh-TW" altLang="en-US" dirty="0"/>
              <a:t>我們這篇文章便設定在隔了牆壁後的目標動作偵測。</a:t>
            </a:r>
            <a:endParaRPr lang="en-US" altLang="zh-TW" dirty="0"/>
          </a:p>
          <a:p>
            <a:endParaRPr lang="en-US" altLang="zh-TW" dirty="0"/>
          </a:p>
          <a:p>
            <a:r>
              <a:rPr lang="zh-TW" altLang="en-US" dirty="0"/>
              <a:t>並且也使用主動式訊號發送來避免因為陌生環境中可能缺乏可靠且訊號不足夠的問題產生。</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3</a:t>
            </a:fld>
            <a:endParaRPr lang="zh-TW" altLang="en-US" dirty="0"/>
          </a:p>
        </p:txBody>
      </p:sp>
    </p:spTree>
    <p:extLst>
      <p:ext uri="{BB962C8B-B14F-4D97-AF65-F5344CB8AC3E}">
        <p14:creationId xmlns:p14="http://schemas.microsoft.com/office/powerpoint/2010/main" val="161567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步驟一主要是經由訓練</a:t>
            </a:r>
            <a:r>
              <a:rPr lang="en-US" altLang="zh-TW" dirty="0"/>
              <a:t>CNN</a:t>
            </a:r>
            <a:r>
              <a:rPr lang="zh-TW" altLang="en-US" dirty="0"/>
              <a:t>的特徵提取並保留其銓重蹈後面訓練使用</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12</a:t>
            </a:fld>
            <a:endParaRPr lang="zh-TW" altLang="en-US" dirty="0"/>
          </a:p>
        </p:txBody>
      </p:sp>
    </p:spTree>
    <p:extLst>
      <p:ext uri="{BB962C8B-B14F-4D97-AF65-F5344CB8AC3E}">
        <p14:creationId xmlns:p14="http://schemas.microsoft.com/office/powerpoint/2010/main" val="132814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第二步驟主要會是以建立兩個不同環境的資料集間的連結，使的之後在預測</a:t>
            </a:r>
            <a:r>
              <a:rPr lang="en-US" altLang="zh-TW" dirty="0"/>
              <a:t>testing </a:t>
            </a:r>
            <a:r>
              <a:rPr lang="zh-TW" altLang="en-US" dirty="0"/>
              <a:t>環境時能更好辨別。訓練環境和測試環境都會拿出資料當</a:t>
            </a:r>
            <a:r>
              <a:rPr lang="en-US" altLang="zh-TW" dirty="0"/>
              <a:t>anchor</a:t>
            </a:r>
            <a:r>
              <a:rPr lang="zh-TW" altLang="en-US" dirty="0"/>
              <a:t>，各個類型動作各拿</a:t>
            </a:r>
            <a:r>
              <a:rPr lang="en-US" altLang="zh-TW" dirty="0"/>
              <a:t>20</a:t>
            </a:r>
            <a:r>
              <a:rPr lang="zh-TW" altLang="en-US" dirty="0"/>
              <a:t>個，而</a:t>
            </a:r>
            <a:r>
              <a:rPr lang="en-US" altLang="zh-TW" dirty="0"/>
              <a:t>positive and negative</a:t>
            </a:r>
            <a:r>
              <a:rPr lang="zh-TW" altLang="en-US" dirty="0"/>
              <a:t>則都是從訓練資料出來的。以隨機選取的方式組合三元祖組合並丟進去模型做相似度學習，</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13</a:t>
            </a:fld>
            <a:endParaRPr lang="zh-TW" altLang="en-US" dirty="0"/>
          </a:p>
        </p:txBody>
      </p:sp>
    </p:spTree>
    <p:extLst>
      <p:ext uri="{BB962C8B-B14F-4D97-AF65-F5344CB8AC3E}">
        <p14:creationId xmlns:p14="http://schemas.microsoft.com/office/powerpoint/2010/main" val="40508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第三步驟算是一個微調的過程，我們也只拿取集少量資料做微調，每種類型</a:t>
            </a:r>
            <a:r>
              <a:rPr lang="en-US" altLang="zh-TW" dirty="0"/>
              <a:t>5</a:t>
            </a:r>
            <a:r>
              <a:rPr lang="zh-TW" altLang="en-US" dirty="0"/>
              <a:t>個當</a:t>
            </a:r>
            <a:r>
              <a:rPr lang="en-US" altLang="zh-TW" dirty="0"/>
              <a:t>anchor </a:t>
            </a:r>
            <a:r>
              <a:rPr lang="zh-TW" altLang="en-US" dirty="0"/>
              <a:t>，</a:t>
            </a:r>
            <a:r>
              <a:rPr lang="en-US" altLang="zh-TW" dirty="0"/>
              <a:t>15</a:t>
            </a:r>
            <a:r>
              <a:rPr lang="zh-TW" altLang="en-US" dirty="0"/>
              <a:t>個當</a:t>
            </a:r>
            <a:r>
              <a:rPr lang="en-US" altLang="zh-TW" dirty="0"/>
              <a:t>positive and negative</a:t>
            </a:r>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14</a:t>
            </a:fld>
            <a:endParaRPr lang="zh-TW" altLang="en-US" dirty="0"/>
          </a:p>
        </p:txBody>
      </p:sp>
    </p:spTree>
    <p:extLst>
      <p:ext uri="{BB962C8B-B14F-4D97-AF65-F5344CB8AC3E}">
        <p14:creationId xmlns:p14="http://schemas.microsoft.com/office/powerpoint/2010/main" val="2337405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幾</a:t>
            </a:r>
            <a:r>
              <a:rPr lang="en-US" altLang="zh-TW" dirty="0"/>
              <a:t>shot</a:t>
            </a:r>
            <a:r>
              <a:rPr lang="zh-TW" altLang="en-US" dirty="0"/>
              <a:t>就是</a:t>
            </a:r>
            <a:r>
              <a:rPr lang="en-US" altLang="zh-TW" dirty="0"/>
              <a:t>support set</a:t>
            </a:r>
            <a:r>
              <a:rPr lang="zh-TW" altLang="en-US" dirty="0"/>
              <a:t>中的每個類型有幾個參考資料，此資料在前面都未曾被使用過。</a:t>
            </a:r>
            <a:endParaRPr lang="en-US" altLang="zh-TW" dirty="0"/>
          </a:p>
          <a:p>
            <a:r>
              <a:rPr lang="zh-TW" altLang="en-US" dirty="0"/>
              <a:t>每個類別有多個檔案，我們會各自跟</a:t>
            </a:r>
            <a:r>
              <a:rPr lang="en-US" altLang="zh-TW" dirty="0"/>
              <a:t>query</a:t>
            </a:r>
            <a:r>
              <a:rPr lang="zh-TW" altLang="en-US" dirty="0"/>
              <a:t>算出一個歐式距離，然後同類別的算一個平均值。 最後看</a:t>
            </a:r>
            <a:r>
              <a:rPr lang="en-US" altLang="zh-TW" dirty="0"/>
              <a:t>query</a:t>
            </a:r>
            <a:r>
              <a:rPr lang="zh-TW" altLang="en-US" dirty="0"/>
              <a:t>跟哪一個類別的平均值距離最小，則為我們的預測類型。</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15</a:t>
            </a:fld>
            <a:endParaRPr lang="zh-TW" altLang="en-US" dirty="0"/>
          </a:p>
        </p:txBody>
      </p:sp>
    </p:spTree>
    <p:extLst>
      <p:ext uri="{BB962C8B-B14F-4D97-AF65-F5344CB8AC3E}">
        <p14:creationId xmlns:p14="http://schemas.microsoft.com/office/powerpoint/2010/main" val="279368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我們用的是</a:t>
            </a:r>
            <a:r>
              <a:rPr lang="en-US" altLang="zh-TW" dirty="0"/>
              <a:t>2X2</a:t>
            </a:r>
            <a:r>
              <a:rPr lang="zh-TW" altLang="en-US" dirty="0"/>
              <a:t> </a:t>
            </a:r>
            <a:r>
              <a:rPr lang="en-US" altLang="zh-TW" dirty="0"/>
              <a:t>MIMO</a:t>
            </a:r>
            <a:r>
              <a:rPr lang="zh-TW" altLang="en-US" dirty="0"/>
              <a:t>如前面提到的，</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21</a:t>
            </a:fld>
            <a:endParaRPr lang="zh-TW" altLang="en-US" dirty="0"/>
          </a:p>
        </p:txBody>
      </p:sp>
    </p:spTree>
    <p:extLst>
      <p:ext uri="{BB962C8B-B14F-4D97-AF65-F5344CB8AC3E}">
        <p14:creationId xmlns:p14="http://schemas.microsoft.com/office/powerpoint/2010/main" val="3945368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我們分別用四個環境收集到的資料訓練一般的</a:t>
            </a:r>
            <a:r>
              <a:rPr lang="en-US" altLang="zh-TW" dirty="0"/>
              <a:t>CNN</a:t>
            </a:r>
            <a:r>
              <a:rPr lang="zh-TW" altLang="en-US" dirty="0"/>
              <a:t>模型和</a:t>
            </a:r>
            <a:r>
              <a:rPr lang="en-US" altLang="zh-TW" dirty="0"/>
              <a:t>CNN-based TripletNetwork</a:t>
            </a:r>
            <a:r>
              <a:rPr lang="zh-TW" altLang="en-US" dirty="0"/>
              <a:t>學習模型， </a:t>
            </a:r>
            <a:r>
              <a:rPr lang="en-US" altLang="zh-TW" dirty="0"/>
              <a:t>CNN</a:t>
            </a:r>
            <a:r>
              <a:rPr lang="zh-TW" altLang="en-US" dirty="0"/>
              <a:t>的</a:t>
            </a:r>
            <a:r>
              <a:rPr lang="en-US" altLang="zh-TW" dirty="0"/>
              <a:t>layer</a:t>
            </a:r>
            <a:r>
              <a:rPr lang="zh-TW" altLang="en-US" dirty="0"/>
              <a:t>設置如同我們前面的架構設置，並且將訓練好的模型去測試一樣不同環境的資料集預測效果，跟其對比的是使用</a:t>
            </a:r>
            <a:r>
              <a:rPr lang="en-US" altLang="zh-TW" dirty="0"/>
              <a:t>TripletNetwork</a:t>
            </a:r>
            <a:r>
              <a:rPr lang="zh-TW" altLang="en-US" dirty="0"/>
              <a:t>學習模型後，在不同測試環境中拿出數筆資料當</a:t>
            </a:r>
            <a:r>
              <a:rPr lang="en-US" altLang="zh-TW" dirty="0"/>
              <a:t>support set</a:t>
            </a:r>
            <a:r>
              <a:rPr lang="zh-TW" altLang="en-US" dirty="0"/>
              <a:t>來判斷的效果。可以看到，在未知的測試環境中，若是</a:t>
            </a:r>
            <a:r>
              <a:rPr lang="en-US" altLang="zh-TW" dirty="0"/>
              <a:t>CNN</a:t>
            </a:r>
            <a:r>
              <a:rPr lang="zh-TW" altLang="en-US" dirty="0"/>
              <a:t>沒能先使用資料集去擬何模型的話，他的預測準確度會明顯很差。</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22</a:t>
            </a:fld>
            <a:endParaRPr lang="zh-TW" altLang="en-US" dirty="0"/>
          </a:p>
        </p:txBody>
      </p:sp>
    </p:spTree>
    <p:extLst>
      <p:ext uri="{BB962C8B-B14F-4D97-AF65-F5344CB8AC3E}">
        <p14:creationId xmlns:p14="http://schemas.microsoft.com/office/powerpoint/2010/main" val="12877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環境</a:t>
            </a:r>
            <a:r>
              <a:rPr lang="en-US" altLang="zh-TW" dirty="0"/>
              <a:t>D</a:t>
            </a:r>
            <a:r>
              <a:rPr lang="zh-TW" altLang="en-US" dirty="0"/>
              <a:t>的資料集在這兩種模型中表現的不太好，我們認為是其中的兩種資料特徵類型，在</a:t>
            </a:r>
            <a:r>
              <a:rPr lang="en-US" altLang="zh-TW" dirty="0"/>
              <a:t>walking</a:t>
            </a:r>
            <a:r>
              <a:rPr lang="zh-TW" altLang="en-US" dirty="0"/>
              <a:t>那邊我們想區分方向，但特徵還不好提取而導致模型無法好好辨識，而在後面我們將資料做相位處理後有提升了環境</a:t>
            </a:r>
            <a:r>
              <a:rPr lang="en-US" altLang="zh-TW" dirty="0"/>
              <a:t>D</a:t>
            </a:r>
            <a:r>
              <a:rPr lang="zh-TW" altLang="en-US" dirty="0"/>
              <a:t>的特徵辨識，使其可以有效學習。</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23</a:t>
            </a:fld>
            <a:endParaRPr lang="zh-TW" altLang="en-US" dirty="0"/>
          </a:p>
        </p:txBody>
      </p:sp>
    </p:spTree>
    <p:extLst>
      <p:ext uri="{BB962C8B-B14F-4D97-AF65-F5344CB8AC3E}">
        <p14:creationId xmlns:p14="http://schemas.microsoft.com/office/powerpoint/2010/main" val="345094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24</a:t>
            </a:fld>
            <a:endParaRPr lang="zh-TW" altLang="en-US" dirty="0"/>
          </a:p>
        </p:txBody>
      </p:sp>
    </p:spTree>
    <p:extLst>
      <p:ext uri="{BB962C8B-B14F-4D97-AF65-F5344CB8AC3E}">
        <p14:creationId xmlns:p14="http://schemas.microsoft.com/office/powerpoint/2010/main" val="2543544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25</a:t>
            </a:fld>
            <a:endParaRPr lang="zh-TW" altLang="en-US" dirty="0"/>
          </a:p>
        </p:txBody>
      </p:sp>
    </p:spTree>
    <p:extLst>
      <p:ext uri="{BB962C8B-B14F-4D97-AF65-F5344CB8AC3E}">
        <p14:creationId xmlns:p14="http://schemas.microsoft.com/office/powerpoint/2010/main" val="3352562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環境</a:t>
            </a:r>
            <a:r>
              <a:rPr lang="en-US" altLang="zh-TW" dirty="0"/>
              <a:t>B</a:t>
            </a:r>
            <a:r>
              <a:rPr lang="zh-TW" altLang="en-US" dirty="0"/>
              <a:t>的</a:t>
            </a:r>
            <a:r>
              <a:rPr lang="en-US" altLang="zh-TW" dirty="0"/>
              <a:t>D</a:t>
            </a:r>
            <a:r>
              <a:rPr lang="zh-TW" altLang="en-US" dirty="0"/>
              <a:t>資料看起來只有</a:t>
            </a:r>
            <a:r>
              <a:rPr lang="en-US" altLang="zh-TW" dirty="0"/>
              <a:t>empty </a:t>
            </a:r>
            <a:r>
              <a:rPr lang="zh-TW" altLang="en-US" dirty="0"/>
              <a:t>、</a:t>
            </a:r>
            <a:r>
              <a:rPr lang="en-US" altLang="zh-TW" dirty="0"/>
              <a:t>stand</a:t>
            </a:r>
            <a:r>
              <a:rPr lang="zh-TW" altLang="en-US" dirty="0"/>
              <a:t>準確度較高，我們認為是因為</a:t>
            </a:r>
            <a:r>
              <a:rPr lang="en-US" altLang="zh-TW" dirty="0"/>
              <a:t>path</a:t>
            </a:r>
            <a:r>
              <a:rPr lang="zh-TW" altLang="en-US" dirty="0"/>
              <a:t>的長度接近，讓信號彈射的變化可能也較相似</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26</a:t>
            </a:fld>
            <a:endParaRPr lang="zh-TW" altLang="en-US" dirty="0"/>
          </a:p>
        </p:txBody>
      </p:sp>
    </p:spTree>
    <p:extLst>
      <p:ext uri="{BB962C8B-B14F-4D97-AF65-F5344CB8AC3E}">
        <p14:creationId xmlns:p14="http://schemas.microsoft.com/office/powerpoint/2010/main" val="67774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在文獻尋找中，發現無線訊號的偵測會分成兩種主流的增強方式，一種就是將資料處理的特徵越一致好抓越好。而另一種則是設計更複雜的模型，將資料簡單處理後，丟進模型讓模型自行將資料的特徵抓出來。</a:t>
            </a:r>
            <a:endParaRPr lang="en-US" altLang="zh-TW" dirty="0"/>
          </a:p>
          <a:p>
            <a:r>
              <a:rPr lang="zh-TW" altLang="en-US" dirty="0"/>
              <a:t>當然也有將兩種方式都應用其中，並加強效能，如 </a:t>
            </a:r>
            <a:r>
              <a:rPr lang="en-US" altLang="zh-TW" dirty="0"/>
              <a:t>[12]</a:t>
            </a:r>
            <a:r>
              <a:rPr lang="zh-TW" altLang="en-US" dirty="0"/>
              <a:t> 以及本篇研究。</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4</a:t>
            </a:fld>
            <a:endParaRPr lang="zh-TW" altLang="en-US" dirty="0"/>
          </a:p>
        </p:txBody>
      </p:sp>
    </p:spTree>
    <p:extLst>
      <p:ext uri="{BB962C8B-B14F-4D97-AF65-F5344CB8AC3E}">
        <p14:creationId xmlns:p14="http://schemas.microsoft.com/office/powerpoint/2010/main" val="3105731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在環境</a:t>
            </a:r>
            <a:r>
              <a:rPr lang="en-US" altLang="zh-TW" dirty="0"/>
              <a:t>C</a:t>
            </a:r>
            <a:r>
              <a:rPr lang="zh-TW" altLang="en-US" dirty="0"/>
              <a:t>訓練的資料，其靠近的區分能力是四類中最差的，</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27</a:t>
            </a:fld>
            <a:endParaRPr lang="zh-TW" altLang="en-US" dirty="0"/>
          </a:p>
        </p:txBody>
      </p:sp>
    </p:spTree>
    <p:extLst>
      <p:ext uri="{BB962C8B-B14F-4D97-AF65-F5344CB8AC3E}">
        <p14:creationId xmlns:p14="http://schemas.microsoft.com/office/powerpoint/2010/main" val="3150320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環境</a:t>
            </a:r>
            <a:r>
              <a:rPr lang="en-US" altLang="zh-TW" dirty="0"/>
              <a:t>D</a:t>
            </a:r>
            <a:r>
              <a:rPr lang="zh-TW" altLang="en-US" dirty="0"/>
              <a:t>在經過相位消除和</a:t>
            </a:r>
            <a:r>
              <a:rPr lang="en-US" altLang="zh-TW" dirty="0"/>
              <a:t>HPF</a:t>
            </a:r>
            <a:r>
              <a:rPr lang="zh-TW" altLang="en-US" dirty="0"/>
              <a:t>處理後，</a:t>
            </a:r>
            <a:r>
              <a:rPr lang="en-US" altLang="zh-TW" dirty="0"/>
              <a:t>overall</a:t>
            </a:r>
            <a:r>
              <a:rPr lang="zh-TW" altLang="en-US" dirty="0"/>
              <a:t>的效能都提升到於其他環境相近。</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28</a:t>
            </a:fld>
            <a:endParaRPr lang="zh-TW" altLang="en-US" dirty="0"/>
          </a:p>
        </p:txBody>
      </p:sp>
    </p:spTree>
    <p:extLst>
      <p:ext uri="{BB962C8B-B14F-4D97-AF65-F5344CB8AC3E}">
        <p14:creationId xmlns:p14="http://schemas.microsoft.com/office/powerpoint/2010/main" val="309547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經過我們的幾種資料前處理後，有提升了對於資料的辨認。 但是，我們發現在雜物太多的情況下此類項位的直接消除還不太適用，我們要再使用其他方式將此複雜的資料先做一次清潔之類的方式。</a:t>
            </a:r>
            <a:endParaRPr lang="en-US" altLang="zh-TW" dirty="0"/>
          </a:p>
          <a:p>
            <a:r>
              <a:rPr lang="zh-TW" altLang="en-US" dirty="0"/>
              <a:t>我們的模型讓我們能在不同的環境當中做判別，而且這邊我們用到的資料量的不多。</a:t>
            </a:r>
            <a:endParaRPr lang="en-US" altLang="zh-TW" dirty="0"/>
          </a:p>
          <a:p>
            <a:r>
              <a:rPr lang="zh-TW" altLang="en-US" dirty="0"/>
              <a:t>我們這樣的少樣本學習後，最佳的整體表現能達到</a:t>
            </a:r>
            <a:r>
              <a:rPr lang="en-US" altLang="zh-TW" dirty="0"/>
              <a:t>86.15%</a:t>
            </a:r>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29</a:t>
            </a:fld>
            <a:endParaRPr lang="zh-TW" altLang="en-US" dirty="0"/>
          </a:p>
        </p:txBody>
      </p:sp>
    </p:spTree>
    <p:extLst>
      <p:ext uri="{BB962C8B-B14F-4D97-AF65-F5344CB8AC3E}">
        <p14:creationId xmlns:p14="http://schemas.microsoft.com/office/powerpoint/2010/main" val="4184618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33</a:t>
            </a:fld>
            <a:endParaRPr lang="zh-TW" altLang="en-US" dirty="0"/>
          </a:p>
        </p:txBody>
      </p:sp>
    </p:spTree>
    <p:extLst>
      <p:ext uri="{BB962C8B-B14F-4D97-AF65-F5344CB8AC3E}">
        <p14:creationId xmlns:p14="http://schemas.microsoft.com/office/powerpoint/2010/main" val="149666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而資料的處理，會著重於如何將其目標的特點放大或者使其更清晰好辨認 </a:t>
            </a:r>
            <a:br>
              <a:rPr lang="en-US" altLang="zh-TW" dirty="0"/>
            </a:br>
            <a:r>
              <a:rPr lang="en-US" altLang="zh-TW" dirty="0"/>
              <a:t>CTTW</a:t>
            </a:r>
            <a:r>
              <a:rPr lang="zh-TW" altLang="en-US" dirty="0"/>
              <a:t> 使用一種</a:t>
            </a:r>
            <a:r>
              <a:rPr lang="en-US" altLang="zh-TW" dirty="0"/>
              <a:t>EMD</a:t>
            </a:r>
            <a:r>
              <a:rPr lang="zh-TW" altLang="en-US" dirty="0"/>
              <a:t> 演算法，根據自身時間尺度將信號分解分析，</a:t>
            </a:r>
            <a:r>
              <a:rPr lang="zh-TW" altLang="en-US" b="0" i="0" dirty="0">
                <a:solidFill>
                  <a:srgbClr val="2D3032"/>
                </a:solidFill>
                <a:effectLst/>
                <a:highlight>
                  <a:srgbClr val="D1CFCC"/>
                </a:highlight>
                <a:latin typeface="Arial" panose="020B0604020202020204" pitchFamily="34" charset="0"/>
              </a:rPr>
              <a:t>能使複雜信號分解為有限個本徵模函數，</a:t>
            </a:r>
            <a:r>
              <a:rPr lang="zh-TW" altLang="en-US" dirty="0"/>
              <a:t>在處理不太平穩的信號來說是非常有用。能有很高信造比</a:t>
            </a:r>
            <a:r>
              <a:rPr lang="en-US" altLang="zh-TW" dirty="0"/>
              <a:t>(SNR)</a:t>
            </a:r>
          </a:p>
          <a:p>
            <a:r>
              <a:rPr lang="en-US" altLang="zh-TW" dirty="0"/>
              <a:t>CATM-S </a:t>
            </a:r>
            <a:r>
              <a:rPr lang="zh-TW" altLang="en-US" dirty="0"/>
              <a:t>將資料的</a:t>
            </a:r>
            <a:r>
              <a:rPr lang="en-US" altLang="zh-TW" dirty="0"/>
              <a:t>AOA</a:t>
            </a:r>
            <a:r>
              <a:rPr lang="zh-TW" altLang="en-US" dirty="0"/>
              <a:t> 和</a:t>
            </a:r>
            <a:r>
              <a:rPr lang="en-US" altLang="zh-TW" dirty="0"/>
              <a:t>TOF</a:t>
            </a:r>
            <a:r>
              <a:rPr lang="zh-TW" altLang="en-US" dirty="0"/>
              <a:t> 提出來一起運用，在不同角度放置接收器，以不同角度收到的樣態來辨別動作。</a:t>
            </a:r>
            <a:endParaRPr lang="en-US" altLang="zh-TW" dirty="0"/>
          </a:p>
          <a:p>
            <a:r>
              <a:rPr lang="en-US" altLang="zh-TW" dirty="0"/>
              <a:t>Pi-Sniffer </a:t>
            </a:r>
            <a:r>
              <a:rPr lang="zh-TW" altLang="en-US" dirty="0"/>
              <a:t>使用小波轉換，將訊號變化的起始跟結束點抓出，來判定動作類型，同時也利用多個能接收訊號的設備強化其判定方向的可能性</a:t>
            </a:r>
            <a:endParaRPr lang="en-US" altLang="zh-TW" dirty="0"/>
          </a:p>
          <a:p>
            <a:r>
              <a:rPr lang="en-US" altLang="zh-TW" dirty="0"/>
              <a:t>TTWDL</a:t>
            </a:r>
            <a:r>
              <a:rPr lang="zh-TW" altLang="en-US" dirty="0"/>
              <a:t> 在資料處理時，使用了</a:t>
            </a:r>
            <a:r>
              <a:rPr lang="en-US" altLang="zh-TW" dirty="0"/>
              <a:t>4-5</a:t>
            </a:r>
            <a:r>
              <a:rPr lang="zh-TW" altLang="en-US" dirty="0"/>
              <a:t>個步驟逐步將</a:t>
            </a:r>
            <a:r>
              <a:rPr lang="en-US" altLang="zh-TW" dirty="0"/>
              <a:t>outlier </a:t>
            </a:r>
            <a:r>
              <a:rPr lang="zh-TW" altLang="en-US" dirty="0"/>
              <a:t>，訊號</a:t>
            </a:r>
            <a:r>
              <a:rPr lang="en-US" altLang="zh-TW" dirty="0"/>
              <a:t>pattern</a:t>
            </a:r>
            <a:r>
              <a:rPr lang="zh-TW" altLang="en-US" dirty="0"/>
              <a:t>抓取出來，才放入其模型中學習。</a:t>
            </a:r>
            <a:endParaRPr lang="en-US" altLang="zh-TW" dirty="0"/>
          </a:p>
          <a:p>
            <a:endParaRPr lang="en-US" altLang="zh-TW" dirty="0"/>
          </a:p>
          <a:p>
            <a:r>
              <a:rPr lang="zh-TW" altLang="en-US" dirty="0"/>
              <a:t>以上的文獻有些步驟太繁瑣，若比較缺乏時間做對應處理的話，結果可預期的都可能不會太好。 而我們的實驗，使用了一個</a:t>
            </a:r>
            <a:r>
              <a:rPr lang="en-US" altLang="zh-TW" dirty="0"/>
              <a:t>CNN</a:t>
            </a:r>
            <a:r>
              <a:rPr lang="zh-TW" altLang="en-US" dirty="0"/>
              <a:t>基底的近似度學習模型，教導模型只是學習不同的類別如何區分，並在變化環境時，無需太多資料。</a:t>
            </a:r>
            <a:endParaRPr lang="en-US" altLang="zh-TW" dirty="0"/>
          </a:p>
          <a:p>
            <a:endParaRPr lang="en-US" altLang="zh-TW" dirty="0"/>
          </a:p>
          <a:p>
            <a:r>
              <a:rPr lang="zh-TW" altLang="en-US" dirty="0"/>
              <a:t>我們這邊還有一點就是，我們將</a:t>
            </a:r>
            <a:r>
              <a:rPr lang="en-US" altLang="zh-TW" dirty="0"/>
              <a:t>walking</a:t>
            </a:r>
            <a:r>
              <a:rPr lang="zh-TW" altLang="en-US" dirty="0"/>
              <a:t>不同方向當作不同動作來辨別。</a:t>
            </a:r>
          </a:p>
        </p:txBody>
      </p:sp>
      <p:sp>
        <p:nvSpPr>
          <p:cNvPr id="4" name="投影片編號版面配置區 3"/>
          <p:cNvSpPr>
            <a:spLocks noGrp="1"/>
          </p:cNvSpPr>
          <p:nvPr>
            <p:ph type="sldNum" sz="quarter" idx="5"/>
          </p:nvPr>
        </p:nvSpPr>
        <p:spPr/>
        <p:txBody>
          <a:bodyPr/>
          <a:lstStyle/>
          <a:p>
            <a:fld id="{C9B9E924-D070-4756-BE48-3B3050C9FBDC}" type="slidenum">
              <a:rPr lang="zh-TW" altLang="en-US" smtClean="0"/>
              <a:t>5</a:t>
            </a:fld>
            <a:endParaRPr lang="zh-TW" altLang="en-US"/>
          </a:p>
        </p:txBody>
      </p:sp>
    </p:spTree>
    <p:extLst>
      <p:ext uri="{BB962C8B-B14F-4D97-AF65-F5344CB8AC3E}">
        <p14:creationId xmlns:p14="http://schemas.microsoft.com/office/powerpoint/2010/main" val="167789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信號在室內受到多路徑的影響會互相干擾，或者信號能量減弱，並且穿過牆也會有部分信號被反彈，造成擷取到的信號特徵不明確。</a:t>
            </a:r>
            <a:endParaRPr lang="en-US" altLang="zh-TW" dirty="0"/>
          </a:p>
          <a:p>
            <a:r>
              <a:rPr lang="zh-TW" altLang="en-US" dirty="0"/>
              <a:t>我們硬體分開且沒有做時脈同步，在收訊時，會有時間延遲和相位偏移</a:t>
            </a:r>
            <a:br>
              <a:rPr lang="en-US" altLang="zh-TW" dirty="0"/>
            </a:br>
            <a:r>
              <a:rPr lang="zh-TW" altLang="en-US" dirty="0"/>
              <a:t>另外，在室內偵測目標時，訊號都是因為靜態如櫃子、牆壁等反射占大部分，若想更準確判斷動作則要試著將移動反射的訊號擷取出來運用。</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6</a:t>
            </a:fld>
            <a:endParaRPr lang="zh-TW" altLang="en-US" dirty="0"/>
          </a:p>
        </p:txBody>
      </p:sp>
    </p:spTree>
    <p:extLst>
      <p:ext uri="{BB962C8B-B14F-4D97-AF65-F5344CB8AC3E}">
        <p14:creationId xmlns:p14="http://schemas.microsoft.com/office/powerpoint/2010/main" val="402347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而在我們日常使用的訊號發送技術</a:t>
            </a:r>
            <a:r>
              <a:rPr lang="en-US" altLang="zh-TW" dirty="0"/>
              <a:t>OFDM</a:t>
            </a:r>
            <a:r>
              <a:rPr lang="zh-TW" altLang="en-US" dirty="0"/>
              <a:t>下，會將長時間的訊號分到多個訊號載波上做傳送，能提高訊號發送速度和降低頻率的衰減。而我們所收到的</a:t>
            </a:r>
            <a:r>
              <a:rPr lang="en-US" altLang="zh-TW" dirty="0"/>
              <a:t>CSI</a:t>
            </a:r>
            <a:r>
              <a:rPr lang="zh-TW" altLang="en-US" dirty="0"/>
              <a:t>格式因應子載波的切分，也能改寫成以上這個矩陣，每個</a:t>
            </a:r>
            <a:r>
              <a:rPr lang="en-US" altLang="zh-TW" dirty="0"/>
              <a:t>CSI</a:t>
            </a:r>
            <a:r>
              <a:rPr lang="zh-TW" altLang="en-US" dirty="0"/>
              <a:t>會有多格封包，而每個封包又分別會有數個子載波傳送資料。</a:t>
            </a:r>
            <a:endParaRPr lang="en-US" altLang="zh-TW" dirty="0"/>
          </a:p>
          <a:p>
            <a:r>
              <a:rPr lang="zh-TW" altLang="en-US" dirty="0"/>
              <a:t>因此在一個接收端</a:t>
            </a:r>
            <a:r>
              <a:rPr lang="en-US" altLang="zh-TW" dirty="0"/>
              <a:t>Rx </a:t>
            </a:r>
            <a:r>
              <a:rPr lang="zh-TW" altLang="en-US" dirty="0"/>
              <a:t>天線都能收到此</a:t>
            </a:r>
            <a:r>
              <a:rPr lang="en-US" altLang="zh-TW" dirty="0"/>
              <a:t>CSI</a:t>
            </a:r>
            <a:r>
              <a:rPr lang="zh-TW" altLang="en-US" dirty="0"/>
              <a:t> 矩陣，若是</a:t>
            </a:r>
            <a:r>
              <a:rPr lang="en-US" altLang="zh-TW" dirty="0"/>
              <a:t>MIMO</a:t>
            </a:r>
            <a:r>
              <a:rPr lang="zh-TW" altLang="en-US" dirty="0"/>
              <a:t> </a:t>
            </a:r>
            <a:r>
              <a:rPr lang="en-US" altLang="zh-TW" dirty="0"/>
              <a:t>2</a:t>
            </a:r>
            <a:r>
              <a:rPr lang="zh-TW" altLang="en-US" dirty="0"/>
              <a:t>*</a:t>
            </a:r>
            <a:r>
              <a:rPr lang="en-US" altLang="zh-TW" dirty="0"/>
              <a:t>2</a:t>
            </a:r>
            <a:r>
              <a:rPr lang="zh-TW" altLang="en-US" dirty="0"/>
              <a:t> 設備則就會有 多個</a:t>
            </a:r>
            <a:r>
              <a:rPr lang="en-US" altLang="zh-TW" dirty="0"/>
              <a:t>CSI</a:t>
            </a:r>
            <a:r>
              <a:rPr lang="zh-TW" altLang="en-US" dirty="0"/>
              <a:t> 矩陣</a:t>
            </a:r>
            <a:r>
              <a:rPr lang="en-US" altLang="zh-TW" dirty="0"/>
              <a:t>H</a:t>
            </a:r>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7</a:t>
            </a:fld>
            <a:endParaRPr lang="zh-TW" altLang="en-US" dirty="0"/>
          </a:p>
        </p:txBody>
      </p:sp>
    </p:spTree>
    <p:extLst>
      <p:ext uri="{BB962C8B-B14F-4D97-AF65-F5344CB8AC3E}">
        <p14:creationId xmlns:p14="http://schemas.microsoft.com/office/powerpoint/2010/main" val="27494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我的提出的關鍵想法是，我們能將相位校正利用在動作辨識上，原本相位的資訊多用於定位和路徑追蹤等有方向性的任務上，若能在動作辨識中使用，進而能幫助我們在同類型動作能判斷其移動方向。</a:t>
            </a:r>
            <a:br>
              <a:rPr lang="en-US" altLang="zh-TW" dirty="0"/>
            </a:br>
            <a:br>
              <a:rPr lang="en-US" altLang="zh-TW" dirty="0"/>
            </a:br>
            <a:r>
              <a:rPr lang="zh-TW" altLang="en-US" dirty="0"/>
              <a:t>另外我們使用的是一個學習分辨相似度模型，不單純去針對資料集擬和。進而在未見過的資料上不用做複雜的調整，可快速區分差異性。</a:t>
            </a:r>
            <a:endParaRPr lang="en-US" altLang="zh-TW" dirty="0"/>
          </a:p>
          <a:p>
            <a:endParaRPr lang="en-US" altLang="zh-TW" dirty="0"/>
          </a:p>
          <a:p>
            <a:r>
              <a:rPr lang="zh-TW" altLang="en-US" dirty="0"/>
              <a:t>根據我們所知，是首先運用共惡乘法在動作分辨上做處理。進而提升準確度並能輔助方向判斷。</a:t>
            </a:r>
            <a:endParaRPr lang="en-US" altLang="zh-TW" dirty="0"/>
          </a:p>
          <a:p>
            <a:endParaRPr lang="en-US" altLang="zh-TW" dirty="0"/>
          </a:p>
          <a:p>
            <a:r>
              <a:rPr lang="zh-TW" altLang="en-US" dirty="0"/>
              <a:t>我們針對天現做校正。</a:t>
            </a:r>
            <a:endParaRPr lang="en-US" altLang="zh-TW" dirty="0"/>
          </a:p>
          <a:p>
            <a:endParaRPr lang="en-US" altLang="zh-TW" dirty="0"/>
          </a:p>
          <a:p>
            <a:r>
              <a:rPr lang="zh-TW" altLang="en-US" dirty="0"/>
              <a:t>我們提出相似度少樣本學習模型，並利用特殊訓練手法，讓我們轉換環境時也能使用少量資料有效判別類別。</a:t>
            </a:r>
          </a:p>
          <a:p>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8</a:t>
            </a:fld>
            <a:endParaRPr lang="zh-TW" altLang="en-US" dirty="0"/>
          </a:p>
        </p:txBody>
      </p:sp>
    </p:spTree>
    <p:extLst>
      <p:ext uri="{BB962C8B-B14F-4D97-AF65-F5344CB8AC3E}">
        <p14:creationId xmlns:p14="http://schemas.microsoft.com/office/powerpoint/2010/main" val="402717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我的提出的關鍵想法是，我們能將相位校正利用在動作辨識上，原本相位的資訊多用於定位和路徑追蹤等有方向性的任務上，若能在動作辨識中使用，進而能幫助我們在同類型動作能判斷其移動方向。</a:t>
            </a:r>
            <a:br>
              <a:rPr lang="en-US" altLang="zh-TW" dirty="0"/>
            </a:br>
            <a:br>
              <a:rPr lang="en-US" altLang="zh-TW" dirty="0"/>
            </a:br>
            <a:r>
              <a:rPr lang="zh-TW" altLang="en-US" dirty="0"/>
              <a:t>另外我們使用的是一個學習分辨相似度模型，不單純去針對資料集擬和。進而在未見過的資料上不用做複雜的調整，可快速區分差異性。</a:t>
            </a:r>
            <a:endParaRPr lang="en-US" altLang="zh-TW" dirty="0"/>
          </a:p>
          <a:p>
            <a:endParaRPr lang="en-US" altLang="zh-TW" dirty="0"/>
          </a:p>
          <a:p>
            <a:r>
              <a:rPr lang="zh-TW" altLang="en-US" dirty="0"/>
              <a:t>根據我們所知，是首先運用共惡乘法在動作分辨上做處理。進而提升準確度並能輔助方向判斷。</a:t>
            </a:r>
            <a:endParaRPr lang="en-US" altLang="zh-TW" dirty="0"/>
          </a:p>
          <a:p>
            <a:endParaRPr lang="en-US" altLang="zh-TW" dirty="0"/>
          </a:p>
          <a:p>
            <a:r>
              <a:rPr lang="zh-TW" altLang="en-US" dirty="0"/>
              <a:t>我們針對天現做校正。</a:t>
            </a:r>
            <a:endParaRPr lang="en-US" altLang="zh-TW" dirty="0"/>
          </a:p>
          <a:p>
            <a:endParaRPr lang="en-US" altLang="zh-TW" dirty="0"/>
          </a:p>
          <a:p>
            <a:r>
              <a:rPr lang="zh-TW" altLang="en-US" dirty="0"/>
              <a:t>我們提出相似度少樣本學習模型，並利用特殊訓練手法，讓我們轉換環境時也能使用少量資料有效判別類別。</a:t>
            </a:r>
          </a:p>
          <a:p>
            <a:endParaRPr lang="zh-TW" altLang="en-US" dirty="0"/>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9</a:t>
            </a:fld>
            <a:endParaRPr lang="zh-TW" altLang="en-US" dirty="0"/>
          </a:p>
        </p:txBody>
      </p:sp>
    </p:spTree>
    <p:extLst>
      <p:ext uri="{BB962C8B-B14F-4D97-AF65-F5344CB8AC3E}">
        <p14:creationId xmlns:p14="http://schemas.microsoft.com/office/powerpoint/2010/main" val="399374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CNN</a:t>
            </a:r>
            <a:r>
              <a:rPr lang="zh-TW" altLang="en-US" dirty="0"/>
              <a:t>的架構如圖所示，總共有六層，並通過兩層</a:t>
            </a:r>
            <a:r>
              <a:rPr lang="en-US" altLang="zh-TW" dirty="0"/>
              <a:t>drop out</a:t>
            </a:r>
            <a:r>
              <a:rPr lang="zh-TW" altLang="en-US" dirty="0"/>
              <a:t>丟棄一些數值，增加其訓練效益避免過擬合</a:t>
            </a:r>
            <a:endParaRPr lang="en-US" altLang="zh-TW" dirty="0"/>
          </a:p>
          <a:p>
            <a:endParaRPr lang="en-US" altLang="zh-TW" dirty="0"/>
          </a:p>
          <a:p>
            <a:r>
              <a:rPr lang="zh-TW" altLang="en-US" dirty="0"/>
              <a:t>在訓練的手法上，我們參考了</a:t>
            </a:r>
            <a:r>
              <a:rPr lang="en-US" altLang="zh-TW" dirty="0"/>
              <a:t>MatNet </a:t>
            </a:r>
            <a:r>
              <a:rPr lang="zh-TW" altLang="en-US" dirty="0"/>
              <a:t>的方法，但是其只運用了兩步驟，我們多加了一個步驟加速我們模型的收斂速度，並且後續訓練模式更適合我的</a:t>
            </a:r>
            <a:r>
              <a:rPr lang="en-US" altLang="zh-TW" dirty="0"/>
              <a:t>tripletNetwork</a:t>
            </a:r>
            <a:r>
              <a:rPr lang="zh-TW" altLang="en-US" dirty="0"/>
              <a:t>。</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10</a:t>
            </a:fld>
            <a:endParaRPr lang="zh-TW" altLang="en-US" dirty="0"/>
          </a:p>
        </p:txBody>
      </p:sp>
    </p:spTree>
    <p:extLst>
      <p:ext uri="{BB962C8B-B14F-4D97-AF65-F5344CB8AC3E}">
        <p14:creationId xmlns:p14="http://schemas.microsoft.com/office/powerpoint/2010/main" val="1604964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TripletNetwork </a:t>
            </a:r>
            <a:r>
              <a:rPr lang="zh-TW" altLang="en-US" dirty="0"/>
              <a:t>在訓練時，會將三個資料包成一組輸入，分別為茅點，和毛點相似的正樣本，以及相反的負樣本。通過網路層後會映射到另一空間成為一嵌入向量，在這空間內我們會將兩點倆倆算歐式距離來區別差異性。並藉由</a:t>
            </a:r>
            <a:r>
              <a:rPr lang="en-US" altLang="zh-TW" dirty="0"/>
              <a:t>loss</a:t>
            </a:r>
            <a:r>
              <a:rPr lang="zh-TW" altLang="en-US" dirty="0"/>
              <a:t>的更新，訓練模型能將相似的拉近並將不相似的推遠，達到相似度分析能力</a:t>
            </a:r>
            <a:endParaRPr lang="en-US" altLang="zh-TW" dirty="0"/>
          </a:p>
          <a:p>
            <a:endParaRPr lang="en-US" altLang="zh-TW" dirty="0"/>
          </a:p>
          <a:p>
            <a:r>
              <a:rPr lang="zh-TW" altLang="en-US" dirty="0"/>
              <a:t>我們的損失函數如上攻勢，其中</a:t>
            </a:r>
            <a:r>
              <a:rPr lang="en-US" altLang="zh-TW" dirty="0"/>
              <a:t>margin</a:t>
            </a:r>
            <a:r>
              <a:rPr lang="zh-TW" altLang="en-US" dirty="0"/>
              <a:t>為一閥值，也是會影響相似性判斷難易程度。若是此</a:t>
            </a:r>
            <a:r>
              <a:rPr lang="en-US" altLang="zh-TW" dirty="0"/>
              <a:t>margin</a:t>
            </a:r>
            <a:r>
              <a:rPr lang="zh-TW" altLang="en-US" dirty="0"/>
              <a:t>值越小，則越容易將值判定為不相似，儘管訓練時準確度會很高，但未看過的資料上則會出現較大的誤差</a:t>
            </a:r>
          </a:p>
        </p:txBody>
      </p:sp>
      <p:sp>
        <p:nvSpPr>
          <p:cNvPr id="4" name="投影片編號版面配置區 3"/>
          <p:cNvSpPr>
            <a:spLocks noGrp="1"/>
          </p:cNvSpPr>
          <p:nvPr>
            <p:ph type="sldNum" sz="quarter" idx="5"/>
          </p:nvPr>
        </p:nvSpPr>
        <p:spPr/>
        <p:txBody>
          <a:bodyPr/>
          <a:lstStyle/>
          <a:p>
            <a:fld id="{72408767-8398-4F68-A38C-019A5A8549C6}" type="slidenum">
              <a:rPr lang="zh-TW" altLang="en-US" smtClean="0"/>
              <a:pPr/>
              <a:t>11</a:t>
            </a:fld>
            <a:endParaRPr lang="zh-TW" altLang="en-US" dirty="0"/>
          </a:p>
        </p:txBody>
      </p:sp>
    </p:spTree>
    <p:extLst>
      <p:ext uri="{BB962C8B-B14F-4D97-AF65-F5344CB8AC3E}">
        <p14:creationId xmlns:p14="http://schemas.microsoft.com/office/powerpoint/2010/main" val="23238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E46-68B9-47EF-A055-7A6F5E425EE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Subtitle 2">
            <a:extLst>
              <a:ext uri="{FF2B5EF4-FFF2-40B4-BE49-F238E27FC236}">
                <a16:creationId xmlns:a16="http://schemas.microsoft.com/office/drawing/2014/main" id="{7A420C86-AF96-4551-B775-09834A4571CB}"/>
              </a:ext>
            </a:extLst>
          </p:cNvPr>
          <p:cNvSpPr>
            <a:spLocks noGrp="1"/>
          </p:cNvSpPr>
          <p:nvPr>
            <p:ph type="subTitle" idx="1"/>
          </p:nvPr>
        </p:nvSpPr>
        <p:spPr>
          <a:xfrm>
            <a:off x="1524000" y="3602037"/>
            <a:ext cx="9144000" cy="1655763"/>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TW" altLang="en-US"/>
              <a:t>按一下以編輯母片子標題樣式</a:t>
            </a:r>
            <a:endParaRPr lang="en-US"/>
          </a:p>
        </p:txBody>
      </p:sp>
      <p:sp>
        <p:nvSpPr>
          <p:cNvPr id="6" name="Slide Number Placeholder 5">
            <a:extLst>
              <a:ext uri="{FF2B5EF4-FFF2-40B4-BE49-F238E27FC236}">
                <a16:creationId xmlns:a16="http://schemas.microsoft.com/office/drawing/2014/main" id="{73082B81-4B33-4597-844D-30BE06BE07D4}"/>
              </a:ext>
            </a:extLst>
          </p:cNvPr>
          <p:cNvSpPr>
            <a:spLocks noGrp="1"/>
          </p:cNvSpPr>
          <p:nvPr>
            <p:ph type="sldNum" sz="quarter" idx="12"/>
          </p:nvPr>
        </p:nvSpPr>
        <p:spPr>
          <a:xfrm>
            <a:off x="4299857" y="6356352"/>
            <a:ext cx="2743200" cy="365125"/>
          </a:xfrm>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2152280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D5E-2FE2-40F0-A994-DF2A7C67247F}"/>
              </a:ext>
            </a:extLst>
          </p:cNvPr>
          <p:cNvSpPr>
            <a:spLocks noGrp="1"/>
          </p:cNvSpPr>
          <p:nvPr>
            <p:ph type="title"/>
          </p:nvPr>
        </p:nvSpPr>
        <p:spPr/>
        <p:txBody>
          <a:bodyPr/>
          <a:lstStyle/>
          <a:p>
            <a:r>
              <a:rPr lang="zh-TW" altLang="en-US"/>
              <a:t>按一下以編輯母片標題樣式</a:t>
            </a:r>
            <a:endParaRPr lang="en-US"/>
          </a:p>
        </p:txBody>
      </p:sp>
      <p:sp>
        <p:nvSpPr>
          <p:cNvPr id="3" name="Vertical Text Placeholder 2">
            <a:extLst>
              <a:ext uri="{FF2B5EF4-FFF2-40B4-BE49-F238E27FC236}">
                <a16:creationId xmlns:a16="http://schemas.microsoft.com/office/drawing/2014/main" id="{05F92A25-AC0E-4FC4-9101-315F2CA69A5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a:extLst>
              <a:ext uri="{FF2B5EF4-FFF2-40B4-BE49-F238E27FC236}">
                <a16:creationId xmlns:a16="http://schemas.microsoft.com/office/drawing/2014/main" id="{73957AB3-9C98-4517-9F66-9E139066F753}"/>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396A551C-0002-42CA-8F3C-4C16D4FBCA17}"/>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29842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68A6-5B0B-46F0-A179-6056EAB3AC4F}"/>
              </a:ext>
            </a:extLst>
          </p:cNvPr>
          <p:cNvSpPr>
            <a:spLocks noGrp="1"/>
          </p:cNvSpPr>
          <p:nvPr>
            <p:ph type="title" orient="vert"/>
          </p:nvPr>
        </p:nvSpPr>
        <p:spPr>
          <a:xfrm>
            <a:off x="8724902" y="365129"/>
            <a:ext cx="2628900" cy="5811839"/>
          </a:xfrm>
        </p:spPr>
        <p:txBody>
          <a:bodyPr vert="eaVert"/>
          <a:lstStyle/>
          <a:p>
            <a:r>
              <a:rPr lang="zh-TW" altLang="en-US"/>
              <a:t>按一下以編輯母片標題樣式</a:t>
            </a:r>
            <a:endParaRPr lang="en-US"/>
          </a:p>
        </p:txBody>
      </p:sp>
      <p:sp>
        <p:nvSpPr>
          <p:cNvPr id="3" name="Vertical Text Placeholder 2">
            <a:extLst>
              <a:ext uri="{FF2B5EF4-FFF2-40B4-BE49-F238E27FC236}">
                <a16:creationId xmlns:a16="http://schemas.microsoft.com/office/drawing/2014/main" id="{8FDAB75F-836E-4BAF-A69F-BCDC5FA7E067}"/>
              </a:ext>
            </a:extLst>
          </p:cNvPr>
          <p:cNvSpPr>
            <a:spLocks noGrp="1"/>
          </p:cNvSpPr>
          <p:nvPr>
            <p:ph type="body" orient="vert" idx="1"/>
          </p:nvPr>
        </p:nvSpPr>
        <p:spPr>
          <a:xfrm>
            <a:off x="838205" y="365129"/>
            <a:ext cx="7734300" cy="581183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a:extLst>
              <a:ext uri="{FF2B5EF4-FFF2-40B4-BE49-F238E27FC236}">
                <a16:creationId xmlns:a16="http://schemas.microsoft.com/office/drawing/2014/main" id="{09C6B693-EA31-4719-8A09-7E91F8F36969}"/>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1BBC1757-F6F3-4FDA-B6FF-F9A51D834D5D}"/>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627979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0E46-68B9-47EF-A055-7A6F5E425EE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Subtitle 2">
            <a:extLst>
              <a:ext uri="{FF2B5EF4-FFF2-40B4-BE49-F238E27FC236}">
                <a16:creationId xmlns:a16="http://schemas.microsoft.com/office/drawing/2014/main" id="{7A420C86-AF96-4551-B775-09834A4571CB}"/>
              </a:ext>
            </a:extLst>
          </p:cNvPr>
          <p:cNvSpPr>
            <a:spLocks noGrp="1"/>
          </p:cNvSpPr>
          <p:nvPr>
            <p:ph type="subTitle" idx="1"/>
          </p:nvPr>
        </p:nvSpPr>
        <p:spPr>
          <a:xfrm>
            <a:off x="1524000" y="3602037"/>
            <a:ext cx="9144000" cy="1655763"/>
          </a:xfrm>
        </p:spPr>
        <p:txBody>
          <a:bodyPr/>
          <a:lstStyle>
            <a:lvl1pPr marL="0" indent="0" algn="ctr">
              <a:buNone/>
              <a:defRPr sz="24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zh-TW" altLang="en-US"/>
              <a:t>按一下以編輯母片子標題樣式</a:t>
            </a:r>
            <a:endParaRPr lang="en-US"/>
          </a:p>
        </p:txBody>
      </p:sp>
      <p:sp>
        <p:nvSpPr>
          <p:cNvPr id="6" name="Slide Number Placeholder 5">
            <a:extLst>
              <a:ext uri="{FF2B5EF4-FFF2-40B4-BE49-F238E27FC236}">
                <a16:creationId xmlns:a16="http://schemas.microsoft.com/office/drawing/2014/main" id="{73082B81-4B33-4597-844D-30BE06BE07D4}"/>
              </a:ext>
            </a:extLst>
          </p:cNvPr>
          <p:cNvSpPr>
            <a:spLocks noGrp="1"/>
          </p:cNvSpPr>
          <p:nvPr>
            <p:ph type="sldNum" sz="quarter" idx="12"/>
          </p:nvPr>
        </p:nvSpPr>
        <p:spPr>
          <a:xfrm>
            <a:off x="4299857" y="6356352"/>
            <a:ext cx="2743200" cy="365125"/>
          </a:xfrm>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483035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066A-4582-4ACC-A046-9B86DF9973EA}"/>
              </a:ext>
            </a:extLst>
          </p:cNvPr>
          <p:cNvSpPr>
            <a:spLocks noGrp="1"/>
          </p:cNvSpPr>
          <p:nvPr>
            <p:ph type="title"/>
          </p:nvPr>
        </p:nvSpPr>
        <p:spPr/>
        <p:txBody>
          <a:bodyPr/>
          <a:lstStyle/>
          <a:p>
            <a:r>
              <a:rPr lang="zh-TW" altLang="en-US"/>
              <a:t>按一下以編輯母片標題樣式</a:t>
            </a:r>
            <a:endParaRPr lang="en-US"/>
          </a:p>
        </p:txBody>
      </p:sp>
      <p:sp>
        <p:nvSpPr>
          <p:cNvPr id="3" name="Content Placeholder 2">
            <a:extLst>
              <a:ext uri="{FF2B5EF4-FFF2-40B4-BE49-F238E27FC236}">
                <a16:creationId xmlns:a16="http://schemas.microsoft.com/office/drawing/2014/main" id="{C5A59B38-B120-4657-9454-E000787DA12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Slide Number Placeholder 5">
            <a:extLst>
              <a:ext uri="{FF2B5EF4-FFF2-40B4-BE49-F238E27FC236}">
                <a16:creationId xmlns:a16="http://schemas.microsoft.com/office/drawing/2014/main" id="{43E14BDF-5D68-474E-8D4B-5726DEFADE3C}"/>
              </a:ext>
            </a:extLst>
          </p:cNvPr>
          <p:cNvSpPr>
            <a:spLocks noGrp="1"/>
          </p:cNvSpPr>
          <p:nvPr>
            <p:ph type="sldNum" sz="quarter" idx="12"/>
          </p:nvPr>
        </p:nvSpPr>
        <p:spPr>
          <a:xfrm>
            <a:off x="8956829" y="6310312"/>
            <a:ext cx="2743200" cy="365125"/>
          </a:xfrm>
        </p:spPr>
        <p:txBody>
          <a:bodyPr/>
          <a:lstStyle/>
          <a:p>
            <a:fld id="{6535C81C-810E-4EB6-8E54-318DA1BC8B73}" type="slidenum">
              <a:rPr lang="zh-TW" altLang="en-US" smtClean="0"/>
              <a:t>‹#›</a:t>
            </a:fld>
            <a:endParaRPr lang="zh-TW" altLang="en-US"/>
          </a:p>
        </p:txBody>
      </p:sp>
      <p:cxnSp>
        <p:nvCxnSpPr>
          <p:cNvPr id="7" name="Straight Connector 6">
            <a:extLst>
              <a:ext uri="{FF2B5EF4-FFF2-40B4-BE49-F238E27FC236}">
                <a16:creationId xmlns:a16="http://schemas.microsoft.com/office/drawing/2014/main" id="{A7A0A184-CABF-4402-B889-9BAB22B2E576}"/>
              </a:ext>
            </a:extLst>
          </p:cNvPr>
          <p:cNvCxnSpPr/>
          <p:nvPr/>
        </p:nvCxnSpPr>
        <p:spPr>
          <a:xfrm>
            <a:off x="838206" y="1690688"/>
            <a:ext cx="6700935" cy="0"/>
          </a:xfrm>
          <a:prstGeom prst="line">
            <a:avLst/>
          </a:prstGeom>
          <a:ln w="41275">
            <a:gradFill>
              <a:gsLst>
                <a:gs pos="0">
                  <a:srgbClr val="1A12C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869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77C-06CB-4D15-A77A-08CC1C9F99AE}"/>
              </a:ext>
            </a:extLst>
          </p:cNvPr>
          <p:cNvSpPr>
            <a:spLocks noGrp="1"/>
          </p:cNvSpPr>
          <p:nvPr>
            <p:ph type="title"/>
          </p:nvPr>
        </p:nvSpPr>
        <p:spPr>
          <a:xfrm>
            <a:off x="831851" y="1709742"/>
            <a:ext cx="10515600" cy="2852737"/>
          </a:xfrm>
        </p:spPr>
        <p:txBody>
          <a:bodyPr anchor="b"/>
          <a:lstStyle>
            <a:lvl1pPr>
              <a:defRPr sz="6000"/>
            </a:lvl1pPr>
          </a:lstStyle>
          <a:p>
            <a:r>
              <a:rPr lang="zh-TW" altLang="en-US"/>
              <a:t>按一下以編輯母片標題樣式</a:t>
            </a:r>
            <a:endParaRPr lang="en-US"/>
          </a:p>
        </p:txBody>
      </p:sp>
      <p:sp>
        <p:nvSpPr>
          <p:cNvPr id="3" name="Text Placeholder 2">
            <a:extLst>
              <a:ext uri="{FF2B5EF4-FFF2-40B4-BE49-F238E27FC236}">
                <a16:creationId xmlns:a16="http://schemas.microsoft.com/office/drawing/2014/main" id="{8B68FF5C-4B18-439E-83E3-ED1E487669F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zh-TW" altLang="en-US"/>
              <a:t>按一下以編輯母片文字樣式</a:t>
            </a:r>
          </a:p>
        </p:txBody>
      </p:sp>
      <p:sp>
        <p:nvSpPr>
          <p:cNvPr id="4" name="Date Placeholder 3">
            <a:extLst>
              <a:ext uri="{FF2B5EF4-FFF2-40B4-BE49-F238E27FC236}">
                <a16:creationId xmlns:a16="http://schemas.microsoft.com/office/drawing/2014/main" id="{6E3A3800-B495-41CD-9AEA-C2FA3D0530EB}"/>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19ACF231-0582-4AA1-AFFE-C982AAFA2827}"/>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682812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1929-DA7A-4C63-8193-CBF1BADC70FC}"/>
              </a:ext>
            </a:extLst>
          </p:cNvPr>
          <p:cNvSpPr>
            <a:spLocks noGrp="1"/>
          </p:cNvSpPr>
          <p:nvPr>
            <p:ph type="title"/>
          </p:nvPr>
        </p:nvSpPr>
        <p:spPr/>
        <p:txBody>
          <a:bodyPr/>
          <a:lstStyle/>
          <a:p>
            <a:r>
              <a:rPr lang="zh-TW" altLang="en-US"/>
              <a:t>按一下以編輯母片標題樣式</a:t>
            </a:r>
            <a:endParaRPr lang="en-US"/>
          </a:p>
        </p:txBody>
      </p:sp>
      <p:sp>
        <p:nvSpPr>
          <p:cNvPr id="3" name="Content Placeholder 2">
            <a:extLst>
              <a:ext uri="{FF2B5EF4-FFF2-40B4-BE49-F238E27FC236}">
                <a16:creationId xmlns:a16="http://schemas.microsoft.com/office/drawing/2014/main" id="{756411B5-B111-4814-BCEF-4C8EB69CD3B5}"/>
              </a:ext>
            </a:extLst>
          </p:cNvPr>
          <p:cNvSpPr>
            <a:spLocks noGrp="1"/>
          </p:cNvSpPr>
          <p:nvPr>
            <p:ph sz="half" idx="1"/>
          </p:nvPr>
        </p:nvSpPr>
        <p:spPr>
          <a:xfrm>
            <a:off x="838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a:extLst>
              <a:ext uri="{FF2B5EF4-FFF2-40B4-BE49-F238E27FC236}">
                <a16:creationId xmlns:a16="http://schemas.microsoft.com/office/drawing/2014/main" id="{B48565DA-172E-4EE6-9EDA-CF6E4834E76F}"/>
              </a:ext>
            </a:extLst>
          </p:cNvPr>
          <p:cNvSpPr>
            <a:spLocks noGrp="1"/>
          </p:cNvSpPr>
          <p:nvPr>
            <p:ph sz="half" idx="2"/>
          </p:nvPr>
        </p:nvSpPr>
        <p:spPr>
          <a:xfrm>
            <a:off x="6172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a:extLst>
              <a:ext uri="{FF2B5EF4-FFF2-40B4-BE49-F238E27FC236}">
                <a16:creationId xmlns:a16="http://schemas.microsoft.com/office/drawing/2014/main" id="{CD0ECB2C-7015-4A9D-8AEB-96050639E6BB}"/>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0F21785C-6F97-4788-9E23-A0BEDAF9F8FF}"/>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255302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1386-49CC-4361-813F-9256D7F0950E}"/>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Text Placeholder 2">
            <a:extLst>
              <a:ext uri="{FF2B5EF4-FFF2-40B4-BE49-F238E27FC236}">
                <a16:creationId xmlns:a16="http://schemas.microsoft.com/office/drawing/2014/main" id="{BB3AC3C8-955F-4964-8E74-722344646D8D}"/>
              </a:ext>
            </a:extLst>
          </p:cNvPr>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TW" altLang="en-US"/>
              <a:t>按一下以編輯母片文字樣式</a:t>
            </a:r>
          </a:p>
        </p:txBody>
      </p:sp>
      <p:sp>
        <p:nvSpPr>
          <p:cNvPr id="4" name="Content Placeholder 3">
            <a:extLst>
              <a:ext uri="{FF2B5EF4-FFF2-40B4-BE49-F238E27FC236}">
                <a16:creationId xmlns:a16="http://schemas.microsoft.com/office/drawing/2014/main" id="{7EB1BB4E-40D0-4850-8D7D-DF73513C8B29}"/>
              </a:ext>
            </a:extLst>
          </p:cNvPr>
          <p:cNvSpPr>
            <a:spLocks noGrp="1"/>
          </p:cNvSpPr>
          <p:nvPr>
            <p:ph sz="half" idx="2"/>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a:extLst>
              <a:ext uri="{FF2B5EF4-FFF2-40B4-BE49-F238E27FC236}">
                <a16:creationId xmlns:a16="http://schemas.microsoft.com/office/drawing/2014/main" id="{2B090F4D-9B15-4A52-B1E1-A9AD25589139}"/>
              </a:ext>
            </a:extLst>
          </p:cNvPr>
          <p:cNvSpPr>
            <a:spLocks noGrp="1"/>
          </p:cNvSpPr>
          <p:nvPr>
            <p:ph type="body" sz="quarter" idx="3"/>
          </p:nvPr>
        </p:nvSpPr>
        <p:spPr>
          <a:xfrm>
            <a:off x="6172205" y="1681163"/>
            <a:ext cx="5183188"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TW" altLang="en-US"/>
              <a:t>按一下以編輯母片文字樣式</a:t>
            </a:r>
          </a:p>
        </p:txBody>
      </p:sp>
      <p:sp>
        <p:nvSpPr>
          <p:cNvPr id="6" name="Content Placeholder 5">
            <a:extLst>
              <a:ext uri="{FF2B5EF4-FFF2-40B4-BE49-F238E27FC236}">
                <a16:creationId xmlns:a16="http://schemas.microsoft.com/office/drawing/2014/main" id="{B4F36393-BC94-4A0F-AC4D-EB0B99C78B1C}"/>
              </a:ext>
            </a:extLst>
          </p:cNvPr>
          <p:cNvSpPr>
            <a:spLocks noGrp="1"/>
          </p:cNvSpPr>
          <p:nvPr>
            <p:ph sz="quarter" idx="4"/>
          </p:nvPr>
        </p:nvSpPr>
        <p:spPr>
          <a:xfrm>
            <a:off x="6172205"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a:extLst>
              <a:ext uri="{FF2B5EF4-FFF2-40B4-BE49-F238E27FC236}">
                <a16:creationId xmlns:a16="http://schemas.microsoft.com/office/drawing/2014/main" id="{F9C38E1F-C862-4FF5-BA18-6162683A7E4F}"/>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9" name="Slide Number Placeholder 8">
            <a:extLst>
              <a:ext uri="{FF2B5EF4-FFF2-40B4-BE49-F238E27FC236}">
                <a16:creationId xmlns:a16="http://schemas.microsoft.com/office/drawing/2014/main" id="{A7DFA57B-3781-43CB-AD5F-7C2E2442BEF3}"/>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715733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4202-B78F-447B-BA76-DE51DA6945B1}"/>
              </a:ext>
            </a:extLst>
          </p:cNvPr>
          <p:cNvSpPr>
            <a:spLocks noGrp="1"/>
          </p:cNvSpPr>
          <p:nvPr>
            <p:ph type="title"/>
          </p:nvPr>
        </p:nvSpPr>
        <p:spPr/>
        <p:txBody>
          <a:body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127CCFEA-8734-44F6-BD2E-EAAFB6985E9D}"/>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5" name="Slide Number Placeholder 4">
            <a:extLst>
              <a:ext uri="{FF2B5EF4-FFF2-40B4-BE49-F238E27FC236}">
                <a16:creationId xmlns:a16="http://schemas.microsoft.com/office/drawing/2014/main" id="{9A22D7DD-AFD7-4A10-8667-D79D646010A8}"/>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994541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81140-176F-436E-B472-89A877F2EB0C}"/>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4" name="Slide Number Placeholder 3">
            <a:extLst>
              <a:ext uri="{FF2B5EF4-FFF2-40B4-BE49-F238E27FC236}">
                <a16:creationId xmlns:a16="http://schemas.microsoft.com/office/drawing/2014/main" id="{3BAD0DD9-0EC4-4349-8F3C-176F0210F46B}"/>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442249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A70-2267-420E-8254-8A11EFD4FA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Content Placeholder 2">
            <a:extLst>
              <a:ext uri="{FF2B5EF4-FFF2-40B4-BE49-F238E27FC236}">
                <a16:creationId xmlns:a16="http://schemas.microsoft.com/office/drawing/2014/main" id="{0809F2B4-99EF-493E-8506-00D32D435057}"/>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a:extLst>
              <a:ext uri="{FF2B5EF4-FFF2-40B4-BE49-F238E27FC236}">
                <a16:creationId xmlns:a16="http://schemas.microsoft.com/office/drawing/2014/main" id="{C49719BB-995F-4706-8EF6-69413398E005}"/>
              </a:ext>
            </a:extLst>
          </p:cNvPr>
          <p:cNvSpPr>
            <a:spLocks noGrp="1"/>
          </p:cNvSpPr>
          <p:nvPr>
            <p:ph type="body" sz="half" idx="2"/>
          </p:nvPr>
        </p:nvSpPr>
        <p:spPr>
          <a:xfrm>
            <a:off x="839788" y="2057403"/>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TW" altLang="en-US"/>
              <a:t>按一下以編輯母片文字樣式</a:t>
            </a:r>
          </a:p>
        </p:txBody>
      </p:sp>
      <p:sp>
        <p:nvSpPr>
          <p:cNvPr id="5" name="Date Placeholder 4">
            <a:extLst>
              <a:ext uri="{FF2B5EF4-FFF2-40B4-BE49-F238E27FC236}">
                <a16:creationId xmlns:a16="http://schemas.microsoft.com/office/drawing/2014/main" id="{A2AA6013-F765-48D5-A3F1-2F6731D9C709}"/>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26BAE14B-63E8-4CAE-BD41-2C9FDAD07991}"/>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592018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066A-4582-4ACC-A046-9B86DF9973EA}"/>
              </a:ext>
            </a:extLst>
          </p:cNvPr>
          <p:cNvSpPr>
            <a:spLocks noGrp="1"/>
          </p:cNvSpPr>
          <p:nvPr>
            <p:ph type="title"/>
          </p:nvPr>
        </p:nvSpPr>
        <p:spPr/>
        <p:txBody>
          <a:bodyPr/>
          <a:lstStyle/>
          <a:p>
            <a:r>
              <a:rPr lang="zh-TW" altLang="en-US" dirty="0"/>
              <a:t>按一下以編輯母片標題樣式</a:t>
            </a:r>
            <a:endParaRPr lang="en-US" dirty="0"/>
          </a:p>
        </p:txBody>
      </p:sp>
      <p:sp>
        <p:nvSpPr>
          <p:cNvPr id="3" name="Content Placeholder 2">
            <a:extLst>
              <a:ext uri="{FF2B5EF4-FFF2-40B4-BE49-F238E27FC236}">
                <a16:creationId xmlns:a16="http://schemas.microsoft.com/office/drawing/2014/main" id="{C5A59B38-B120-4657-9454-E000787DA12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Slide Number Placeholder 5">
            <a:extLst>
              <a:ext uri="{FF2B5EF4-FFF2-40B4-BE49-F238E27FC236}">
                <a16:creationId xmlns:a16="http://schemas.microsoft.com/office/drawing/2014/main" id="{43E14BDF-5D68-474E-8D4B-5726DEFADE3C}"/>
              </a:ext>
            </a:extLst>
          </p:cNvPr>
          <p:cNvSpPr>
            <a:spLocks noGrp="1"/>
          </p:cNvSpPr>
          <p:nvPr>
            <p:ph type="sldNum" sz="quarter" idx="12"/>
          </p:nvPr>
        </p:nvSpPr>
        <p:spPr>
          <a:xfrm>
            <a:off x="8956828" y="6176964"/>
            <a:ext cx="2921493" cy="498473"/>
          </a:xfrm>
          <a:ln>
            <a:noFill/>
          </a:ln>
        </p:spPr>
        <p:txBody>
          <a:bodyPr/>
          <a:lstStyle>
            <a:lvl1pPr>
              <a:defRPr sz="1800">
                <a:solidFill>
                  <a:schemeClr val="tx1"/>
                </a:solidFill>
              </a:defRPr>
            </a:lvl1pPr>
          </a:lstStyle>
          <a:p>
            <a:fld id="{6535C81C-810E-4EB6-8E54-318DA1BC8B73}" type="slidenum">
              <a:rPr lang="zh-TW" altLang="en-US" smtClean="0"/>
              <a:pPr/>
              <a:t>‹#›</a:t>
            </a:fld>
            <a:endParaRPr lang="zh-TW" altLang="en-US" dirty="0"/>
          </a:p>
        </p:txBody>
      </p:sp>
      <p:cxnSp>
        <p:nvCxnSpPr>
          <p:cNvPr id="7" name="Straight Connector 6">
            <a:extLst>
              <a:ext uri="{FF2B5EF4-FFF2-40B4-BE49-F238E27FC236}">
                <a16:creationId xmlns:a16="http://schemas.microsoft.com/office/drawing/2014/main" id="{A7A0A184-CABF-4402-B889-9BAB22B2E576}"/>
              </a:ext>
            </a:extLst>
          </p:cNvPr>
          <p:cNvCxnSpPr/>
          <p:nvPr/>
        </p:nvCxnSpPr>
        <p:spPr>
          <a:xfrm>
            <a:off x="838200" y="1330764"/>
            <a:ext cx="6700935" cy="0"/>
          </a:xfrm>
          <a:prstGeom prst="line">
            <a:avLst/>
          </a:prstGeom>
          <a:ln w="41275">
            <a:gradFill>
              <a:gsLst>
                <a:gs pos="0">
                  <a:srgbClr val="1A12C4"/>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263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B10F-D360-4B0D-A79D-3D5E2AB0F1F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Picture Placeholder 2">
            <a:extLst>
              <a:ext uri="{FF2B5EF4-FFF2-40B4-BE49-F238E27FC236}">
                <a16:creationId xmlns:a16="http://schemas.microsoft.com/office/drawing/2014/main" id="{60E34FC4-639F-4F44-889A-88A673EED1D6}"/>
              </a:ext>
            </a:extLst>
          </p:cNvPr>
          <p:cNvSpPr>
            <a:spLocks noGrp="1"/>
          </p:cNvSpPr>
          <p:nvPr>
            <p:ph type="pic" idx="1"/>
          </p:nvPr>
        </p:nvSpPr>
        <p:spPr>
          <a:xfrm>
            <a:off x="5183188" y="987429"/>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zh-TW" altLang="en-US"/>
              <a:t>按一下圖示以新增圖片</a:t>
            </a:r>
            <a:endParaRPr lang="en-US" dirty="0"/>
          </a:p>
        </p:txBody>
      </p:sp>
      <p:sp>
        <p:nvSpPr>
          <p:cNvPr id="4" name="Text Placeholder 3">
            <a:extLst>
              <a:ext uri="{FF2B5EF4-FFF2-40B4-BE49-F238E27FC236}">
                <a16:creationId xmlns:a16="http://schemas.microsoft.com/office/drawing/2014/main" id="{5E30CE1C-E536-490C-8AC7-1A947E7D15E5}"/>
              </a:ext>
            </a:extLst>
          </p:cNvPr>
          <p:cNvSpPr>
            <a:spLocks noGrp="1"/>
          </p:cNvSpPr>
          <p:nvPr>
            <p:ph type="body" sz="half" idx="2"/>
          </p:nvPr>
        </p:nvSpPr>
        <p:spPr>
          <a:xfrm>
            <a:off x="839788" y="2057403"/>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TW" altLang="en-US"/>
              <a:t>按一下以編輯母片文字樣式</a:t>
            </a:r>
          </a:p>
        </p:txBody>
      </p:sp>
      <p:sp>
        <p:nvSpPr>
          <p:cNvPr id="5" name="Date Placeholder 4">
            <a:extLst>
              <a:ext uri="{FF2B5EF4-FFF2-40B4-BE49-F238E27FC236}">
                <a16:creationId xmlns:a16="http://schemas.microsoft.com/office/drawing/2014/main" id="{F6144061-71D8-4E4E-B330-3B4D15CB8D00}"/>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A3E5D739-3BA8-458C-B0E3-4F6B1B0BF424}"/>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092656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FED5E-2FE2-40F0-A994-DF2A7C67247F}"/>
              </a:ext>
            </a:extLst>
          </p:cNvPr>
          <p:cNvSpPr>
            <a:spLocks noGrp="1"/>
          </p:cNvSpPr>
          <p:nvPr>
            <p:ph type="title"/>
          </p:nvPr>
        </p:nvSpPr>
        <p:spPr/>
        <p:txBody>
          <a:bodyPr/>
          <a:lstStyle/>
          <a:p>
            <a:r>
              <a:rPr lang="zh-TW" altLang="en-US"/>
              <a:t>按一下以編輯母片標題樣式</a:t>
            </a:r>
            <a:endParaRPr lang="en-US"/>
          </a:p>
        </p:txBody>
      </p:sp>
      <p:sp>
        <p:nvSpPr>
          <p:cNvPr id="3" name="Vertical Text Placeholder 2">
            <a:extLst>
              <a:ext uri="{FF2B5EF4-FFF2-40B4-BE49-F238E27FC236}">
                <a16:creationId xmlns:a16="http://schemas.microsoft.com/office/drawing/2014/main" id="{05F92A25-AC0E-4FC4-9101-315F2CA69A54}"/>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a:extLst>
              <a:ext uri="{FF2B5EF4-FFF2-40B4-BE49-F238E27FC236}">
                <a16:creationId xmlns:a16="http://schemas.microsoft.com/office/drawing/2014/main" id="{73957AB3-9C98-4517-9F66-9E139066F753}"/>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396A551C-0002-42CA-8F3C-4C16D4FBCA17}"/>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33598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8468A6-5B0B-46F0-A179-6056EAB3AC4F}"/>
              </a:ext>
            </a:extLst>
          </p:cNvPr>
          <p:cNvSpPr>
            <a:spLocks noGrp="1"/>
          </p:cNvSpPr>
          <p:nvPr>
            <p:ph type="title" orient="vert"/>
          </p:nvPr>
        </p:nvSpPr>
        <p:spPr>
          <a:xfrm>
            <a:off x="8724902" y="365129"/>
            <a:ext cx="2628900" cy="5811839"/>
          </a:xfrm>
        </p:spPr>
        <p:txBody>
          <a:bodyPr vert="eaVert"/>
          <a:lstStyle/>
          <a:p>
            <a:r>
              <a:rPr lang="zh-TW" altLang="en-US"/>
              <a:t>按一下以編輯母片標題樣式</a:t>
            </a:r>
            <a:endParaRPr lang="en-US"/>
          </a:p>
        </p:txBody>
      </p:sp>
      <p:sp>
        <p:nvSpPr>
          <p:cNvPr id="3" name="Vertical Text Placeholder 2">
            <a:extLst>
              <a:ext uri="{FF2B5EF4-FFF2-40B4-BE49-F238E27FC236}">
                <a16:creationId xmlns:a16="http://schemas.microsoft.com/office/drawing/2014/main" id="{8FDAB75F-836E-4BAF-A69F-BCDC5FA7E067}"/>
              </a:ext>
            </a:extLst>
          </p:cNvPr>
          <p:cNvSpPr>
            <a:spLocks noGrp="1"/>
          </p:cNvSpPr>
          <p:nvPr>
            <p:ph type="body" orient="vert" idx="1"/>
          </p:nvPr>
        </p:nvSpPr>
        <p:spPr>
          <a:xfrm>
            <a:off x="838205" y="365129"/>
            <a:ext cx="7734300" cy="581183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a:extLst>
              <a:ext uri="{FF2B5EF4-FFF2-40B4-BE49-F238E27FC236}">
                <a16:creationId xmlns:a16="http://schemas.microsoft.com/office/drawing/2014/main" id="{09C6B693-EA31-4719-8A09-7E91F8F36969}"/>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1BBC1757-F6F3-4FDA-B6FF-F9A51D834D5D}"/>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289091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F77C-06CB-4D15-A77A-08CC1C9F99AE}"/>
              </a:ext>
            </a:extLst>
          </p:cNvPr>
          <p:cNvSpPr>
            <a:spLocks noGrp="1"/>
          </p:cNvSpPr>
          <p:nvPr>
            <p:ph type="title"/>
          </p:nvPr>
        </p:nvSpPr>
        <p:spPr>
          <a:xfrm>
            <a:off x="831851" y="1709742"/>
            <a:ext cx="10515600" cy="2852737"/>
          </a:xfrm>
        </p:spPr>
        <p:txBody>
          <a:bodyPr anchor="b"/>
          <a:lstStyle>
            <a:lvl1pPr>
              <a:defRPr sz="6000"/>
            </a:lvl1pPr>
          </a:lstStyle>
          <a:p>
            <a:r>
              <a:rPr lang="zh-TW" altLang="en-US"/>
              <a:t>按一下以編輯母片標題樣式</a:t>
            </a:r>
            <a:endParaRPr lang="en-US"/>
          </a:p>
        </p:txBody>
      </p:sp>
      <p:sp>
        <p:nvSpPr>
          <p:cNvPr id="3" name="Text Placeholder 2">
            <a:extLst>
              <a:ext uri="{FF2B5EF4-FFF2-40B4-BE49-F238E27FC236}">
                <a16:creationId xmlns:a16="http://schemas.microsoft.com/office/drawing/2014/main" id="{8B68FF5C-4B18-439E-83E3-ED1E487669F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zh-TW" altLang="en-US"/>
              <a:t>按一下以編輯母片文字樣式</a:t>
            </a:r>
          </a:p>
        </p:txBody>
      </p:sp>
      <p:sp>
        <p:nvSpPr>
          <p:cNvPr id="4" name="Date Placeholder 3">
            <a:extLst>
              <a:ext uri="{FF2B5EF4-FFF2-40B4-BE49-F238E27FC236}">
                <a16:creationId xmlns:a16="http://schemas.microsoft.com/office/drawing/2014/main" id="{6E3A3800-B495-41CD-9AEA-C2FA3D0530EB}"/>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6" name="Slide Number Placeholder 5">
            <a:extLst>
              <a:ext uri="{FF2B5EF4-FFF2-40B4-BE49-F238E27FC236}">
                <a16:creationId xmlns:a16="http://schemas.microsoft.com/office/drawing/2014/main" id="{19ACF231-0582-4AA1-AFFE-C982AAFA2827}"/>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58514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01929-DA7A-4C63-8193-CBF1BADC70FC}"/>
              </a:ext>
            </a:extLst>
          </p:cNvPr>
          <p:cNvSpPr>
            <a:spLocks noGrp="1"/>
          </p:cNvSpPr>
          <p:nvPr>
            <p:ph type="title"/>
          </p:nvPr>
        </p:nvSpPr>
        <p:spPr/>
        <p:txBody>
          <a:bodyPr/>
          <a:lstStyle/>
          <a:p>
            <a:r>
              <a:rPr lang="zh-TW" altLang="en-US"/>
              <a:t>按一下以編輯母片標題樣式</a:t>
            </a:r>
            <a:endParaRPr lang="en-US"/>
          </a:p>
        </p:txBody>
      </p:sp>
      <p:sp>
        <p:nvSpPr>
          <p:cNvPr id="3" name="Content Placeholder 2">
            <a:extLst>
              <a:ext uri="{FF2B5EF4-FFF2-40B4-BE49-F238E27FC236}">
                <a16:creationId xmlns:a16="http://schemas.microsoft.com/office/drawing/2014/main" id="{756411B5-B111-4814-BCEF-4C8EB69CD3B5}"/>
              </a:ext>
            </a:extLst>
          </p:cNvPr>
          <p:cNvSpPr>
            <a:spLocks noGrp="1"/>
          </p:cNvSpPr>
          <p:nvPr>
            <p:ph sz="half" idx="1"/>
          </p:nvPr>
        </p:nvSpPr>
        <p:spPr>
          <a:xfrm>
            <a:off x="838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a:extLst>
              <a:ext uri="{FF2B5EF4-FFF2-40B4-BE49-F238E27FC236}">
                <a16:creationId xmlns:a16="http://schemas.microsoft.com/office/drawing/2014/main" id="{B48565DA-172E-4EE6-9EDA-CF6E4834E76F}"/>
              </a:ext>
            </a:extLst>
          </p:cNvPr>
          <p:cNvSpPr>
            <a:spLocks noGrp="1"/>
          </p:cNvSpPr>
          <p:nvPr>
            <p:ph sz="half" idx="2"/>
          </p:nvPr>
        </p:nvSpPr>
        <p:spPr>
          <a:xfrm>
            <a:off x="6172200" y="1825625"/>
            <a:ext cx="5181600" cy="435133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a:extLst>
              <a:ext uri="{FF2B5EF4-FFF2-40B4-BE49-F238E27FC236}">
                <a16:creationId xmlns:a16="http://schemas.microsoft.com/office/drawing/2014/main" id="{CD0ECB2C-7015-4A9D-8AEB-96050639E6BB}"/>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0F21785C-6F97-4788-9E23-A0BEDAF9F8FF}"/>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923976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51386-49CC-4361-813F-9256D7F0950E}"/>
              </a:ext>
            </a:extLst>
          </p:cNvPr>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Text Placeholder 2">
            <a:extLst>
              <a:ext uri="{FF2B5EF4-FFF2-40B4-BE49-F238E27FC236}">
                <a16:creationId xmlns:a16="http://schemas.microsoft.com/office/drawing/2014/main" id="{BB3AC3C8-955F-4964-8E74-722344646D8D}"/>
              </a:ext>
            </a:extLst>
          </p:cNvPr>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TW" altLang="en-US"/>
              <a:t>按一下以編輯母片文字樣式</a:t>
            </a:r>
          </a:p>
        </p:txBody>
      </p:sp>
      <p:sp>
        <p:nvSpPr>
          <p:cNvPr id="4" name="Content Placeholder 3">
            <a:extLst>
              <a:ext uri="{FF2B5EF4-FFF2-40B4-BE49-F238E27FC236}">
                <a16:creationId xmlns:a16="http://schemas.microsoft.com/office/drawing/2014/main" id="{7EB1BB4E-40D0-4850-8D7D-DF73513C8B29}"/>
              </a:ext>
            </a:extLst>
          </p:cNvPr>
          <p:cNvSpPr>
            <a:spLocks noGrp="1"/>
          </p:cNvSpPr>
          <p:nvPr>
            <p:ph sz="half" idx="2"/>
          </p:nvPr>
        </p:nvSpPr>
        <p:spPr>
          <a:xfrm>
            <a:off x="839789"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a:extLst>
              <a:ext uri="{FF2B5EF4-FFF2-40B4-BE49-F238E27FC236}">
                <a16:creationId xmlns:a16="http://schemas.microsoft.com/office/drawing/2014/main" id="{2B090F4D-9B15-4A52-B1E1-A9AD25589139}"/>
              </a:ext>
            </a:extLst>
          </p:cNvPr>
          <p:cNvSpPr>
            <a:spLocks noGrp="1"/>
          </p:cNvSpPr>
          <p:nvPr>
            <p:ph type="body" sz="quarter" idx="3"/>
          </p:nvPr>
        </p:nvSpPr>
        <p:spPr>
          <a:xfrm>
            <a:off x="6172205" y="1681163"/>
            <a:ext cx="5183188" cy="823912"/>
          </a:xfrm>
        </p:spPr>
        <p:txBody>
          <a:bodyPr anchor="b"/>
          <a:lstStyle>
            <a:lvl1pPr marL="0" indent="0">
              <a:buNone/>
              <a:defRPr sz="2400" b="1"/>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zh-TW" altLang="en-US"/>
              <a:t>按一下以編輯母片文字樣式</a:t>
            </a:r>
          </a:p>
        </p:txBody>
      </p:sp>
      <p:sp>
        <p:nvSpPr>
          <p:cNvPr id="6" name="Content Placeholder 5">
            <a:extLst>
              <a:ext uri="{FF2B5EF4-FFF2-40B4-BE49-F238E27FC236}">
                <a16:creationId xmlns:a16="http://schemas.microsoft.com/office/drawing/2014/main" id="{B4F36393-BC94-4A0F-AC4D-EB0B99C78B1C}"/>
              </a:ext>
            </a:extLst>
          </p:cNvPr>
          <p:cNvSpPr>
            <a:spLocks noGrp="1"/>
          </p:cNvSpPr>
          <p:nvPr>
            <p:ph sz="quarter" idx="4"/>
          </p:nvPr>
        </p:nvSpPr>
        <p:spPr>
          <a:xfrm>
            <a:off x="6172205"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a:extLst>
              <a:ext uri="{FF2B5EF4-FFF2-40B4-BE49-F238E27FC236}">
                <a16:creationId xmlns:a16="http://schemas.microsoft.com/office/drawing/2014/main" id="{F9C38E1F-C862-4FF5-BA18-6162683A7E4F}"/>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9" name="Slide Number Placeholder 8">
            <a:extLst>
              <a:ext uri="{FF2B5EF4-FFF2-40B4-BE49-F238E27FC236}">
                <a16:creationId xmlns:a16="http://schemas.microsoft.com/office/drawing/2014/main" id="{A7DFA57B-3781-43CB-AD5F-7C2E2442BEF3}"/>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31263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4202-B78F-447B-BA76-DE51DA6945B1}"/>
              </a:ext>
            </a:extLst>
          </p:cNvPr>
          <p:cNvSpPr>
            <a:spLocks noGrp="1"/>
          </p:cNvSpPr>
          <p:nvPr>
            <p:ph type="title"/>
          </p:nvPr>
        </p:nvSpPr>
        <p:spPr/>
        <p:txBody>
          <a:bodyPr/>
          <a:lstStyle/>
          <a:p>
            <a:r>
              <a:rPr lang="zh-TW" altLang="en-US"/>
              <a:t>按一下以編輯母片標題樣式</a:t>
            </a:r>
            <a:endParaRPr lang="en-US"/>
          </a:p>
        </p:txBody>
      </p:sp>
      <p:sp>
        <p:nvSpPr>
          <p:cNvPr id="3" name="Date Placeholder 2">
            <a:extLst>
              <a:ext uri="{FF2B5EF4-FFF2-40B4-BE49-F238E27FC236}">
                <a16:creationId xmlns:a16="http://schemas.microsoft.com/office/drawing/2014/main" id="{127CCFEA-8734-44F6-BD2E-EAAFB6985E9D}"/>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5" name="Slide Number Placeholder 4">
            <a:extLst>
              <a:ext uri="{FF2B5EF4-FFF2-40B4-BE49-F238E27FC236}">
                <a16:creationId xmlns:a16="http://schemas.microsoft.com/office/drawing/2014/main" id="{9A22D7DD-AFD7-4A10-8667-D79D646010A8}"/>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42076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81140-176F-436E-B472-89A877F2EB0C}"/>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4" name="Slide Number Placeholder 3">
            <a:extLst>
              <a:ext uri="{FF2B5EF4-FFF2-40B4-BE49-F238E27FC236}">
                <a16:creationId xmlns:a16="http://schemas.microsoft.com/office/drawing/2014/main" id="{3BAD0DD9-0EC4-4349-8F3C-176F0210F46B}"/>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301884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A70-2267-420E-8254-8A11EFD4FA0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Content Placeholder 2">
            <a:extLst>
              <a:ext uri="{FF2B5EF4-FFF2-40B4-BE49-F238E27FC236}">
                <a16:creationId xmlns:a16="http://schemas.microsoft.com/office/drawing/2014/main" id="{0809F2B4-99EF-493E-8506-00D32D435057}"/>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a:extLst>
              <a:ext uri="{FF2B5EF4-FFF2-40B4-BE49-F238E27FC236}">
                <a16:creationId xmlns:a16="http://schemas.microsoft.com/office/drawing/2014/main" id="{C49719BB-995F-4706-8EF6-69413398E005}"/>
              </a:ext>
            </a:extLst>
          </p:cNvPr>
          <p:cNvSpPr>
            <a:spLocks noGrp="1"/>
          </p:cNvSpPr>
          <p:nvPr>
            <p:ph type="body" sz="half" idx="2"/>
          </p:nvPr>
        </p:nvSpPr>
        <p:spPr>
          <a:xfrm>
            <a:off x="839788" y="2057403"/>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TW" altLang="en-US"/>
              <a:t>按一下以編輯母片文字樣式</a:t>
            </a:r>
          </a:p>
        </p:txBody>
      </p:sp>
      <p:sp>
        <p:nvSpPr>
          <p:cNvPr id="5" name="Date Placeholder 4">
            <a:extLst>
              <a:ext uri="{FF2B5EF4-FFF2-40B4-BE49-F238E27FC236}">
                <a16:creationId xmlns:a16="http://schemas.microsoft.com/office/drawing/2014/main" id="{A2AA6013-F765-48D5-A3F1-2F6731D9C709}"/>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26BAE14B-63E8-4CAE-BD41-2C9FDAD07991}"/>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00538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3B10F-D360-4B0D-A79D-3D5E2AB0F1F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Picture Placeholder 2">
            <a:extLst>
              <a:ext uri="{FF2B5EF4-FFF2-40B4-BE49-F238E27FC236}">
                <a16:creationId xmlns:a16="http://schemas.microsoft.com/office/drawing/2014/main" id="{60E34FC4-639F-4F44-889A-88A673EED1D6}"/>
              </a:ext>
            </a:extLst>
          </p:cNvPr>
          <p:cNvSpPr>
            <a:spLocks noGrp="1"/>
          </p:cNvSpPr>
          <p:nvPr>
            <p:ph type="pic" idx="1"/>
          </p:nvPr>
        </p:nvSpPr>
        <p:spPr>
          <a:xfrm>
            <a:off x="5183188" y="987429"/>
            <a:ext cx="6172200" cy="4873625"/>
          </a:xfrm>
        </p:spPr>
        <p:txBody>
          <a:bodyPr/>
          <a:lstStyle>
            <a:lvl1pPr marL="0" indent="0">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zh-TW" altLang="en-US"/>
              <a:t>按一下圖示以新增圖片</a:t>
            </a:r>
            <a:endParaRPr lang="en-US" dirty="0"/>
          </a:p>
        </p:txBody>
      </p:sp>
      <p:sp>
        <p:nvSpPr>
          <p:cNvPr id="4" name="Text Placeholder 3">
            <a:extLst>
              <a:ext uri="{FF2B5EF4-FFF2-40B4-BE49-F238E27FC236}">
                <a16:creationId xmlns:a16="http://schemas.microsoft.com/office/drawing/2014/main" id="{5E30CE1C-E536-490C-8AC7-1A947E7D15E5}"/>
              </a:ext>
            </a:extLst>
          </p:cNvPr>
          <p:cNvSpPr>
            <a:spLocks noGrp="1"/>
          </p:cNvSpPr>
          <p:nvPr>
            <p:ph type="body" sz="half" idx="2"/>
          </p:nvPr>
        </p:nvSpPr>
        <p:spPr>
          <a:xfrm>
            <a:off x="839788" y="2057403"/>
            <a:ext cx="3932237" cy="3811588"/>
          </a:xfrm>
        </p:spPr>
        <p:txBody>
          <a:bodyPr/>
          <a:lstStyle>
            <a:lvl1pPr marL="0" indent="0">
              <a:buNone/>
              <a:defRPr sz="16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zh-TW" altLang="en-US"/>
              <a:t>按一下以編輯母片文字樣式</a:t>
            </a:r>
          </a:p>
        </p:txBody>
      </p:sp>
      <p:sp>
        <p:nvSpPr>
          <p:cNvPr id="5" name="Date Placeholder 4">
            <a:extLst>
              <a:ext uri="{FF2B5EF4-FFF2-40B4-BE49-F238E27FC236}">
                <a16:creationId xmlns:a16="http://schemas.microsoft.com/office/drawing/2014/main" id="{F6144061-71D8-4E4E-B330-3B4D15CB8D00}"/>
              </a:ext>
            </a:extLst>
          </p:cNvPr>
          <p:cNvSpPr>
            <a:spLocks noGrp="1"/>
          </p:cNvSpPr>
          <p:nvPr>
            <p:ph type="dt" sz="half" idx="10"/>
          </p:nvPr>
        </p:nvSpPr>
        <p:spPr>
          <a:xfrm>
            <a:off x="838200" y="6356352"/>
            <a:ext cx="2743200" cy="365125"/>
          </a:xfrm>
          <a:prstGeom prst="rect">
            <a:avLst/>
          </a:prstGeom>
        </p:spPr>
        <p:txBody>
          <a:bodyPr/>
          <a:lstStyle>
            <a:lvl1pPr>
              <a:defRPr>
                <a:latin typeface="Arial" panose="020B0604020202020204" pitchFamily="34" charset="0"/>
              </a:defRPr>
            </a:lvl1pPr>
          </a:lstStyle>
          <a:p>
            <a:endParaRPr lang="zh-TW" altLang="en-US" dirty="0"/>
          </a:p>
        </p:txBody>
      </p:sp>
      <p:sp>
        <p:nvSpPr>
          <p:cNvPr id="7" name="Slide Number Placeholder 6">
            <a:extLst>
              <a:ext uri="{FF2B5EF4-FFF2-40B4-BE49-F238E27FC236}">
                <a16:creationId xmlns:a16="http://schemas.microsoft.com/office/drawing/2014/main" id="{A3E5D739-3BA8-458C-B0E3-4F6B1B0BF424}"/>
              </a:ext>
            </a:extLst>
          </p:cNvPr>
          <p:cNvSpPr>
            <a:spLocks noGrp="1"/>
          </p:cNvSpPr>
          <p:nvPr>
            <p:ph type="sldNum" sz="quarter" idx="12"/>
          </p:nvPr>
        </p:nvSpPr>
        <p:spPr/>
        <p:txBody>
          <a:bodyPr/>
          <a:lstStyle/>
          <a:p>
            <a:fld id="{6535C81C-810E-4EB6-8E54-318DA1BC8B73}" type="slidenum">
              <a:rPr lang="zh-TW" altLang="en-US" smtClean="0"/>
              <a:t>‹#›</a:t>
            </a:fld>
            <a:endParaRPr lang="zh-TW" altLang="en-US"/>
          </a:p>
        </p:txBody>
      </p:sp>
    </p:spTree>
    <p:extLst>
      <p:ext uri="{BB962C8B-B14F-4D97-AF65-F5344CB8AC3E}">
        <p14:creationId xmlns:p14="http://schemas.microsoft.com/office/powerpoint/2010/main" val="1727237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06066-2297-4A5E-A1E3-56C15593F4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a:extLst>
              <a:ext uri="{FF2B5EF4-FFF2-40B4-BE49-F238E27FC236}">
                <a16:creationId xmlns:a16="http://schemas.microsoft.com/office/drawing/2014/main" id="{1F32FEC2-99A1-4910-AE56-C0C068EED1D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6" name="Slide Number Placeholder 5">
            <a:extLst>
              <a:ext uri="{FF2B5EF4-FFF2-40B4-BE49-F238E27FC236}">
                <a16:creationId xmlns:a16="http://schemas.microsoft.com/office/drawing/2014/main" id="{9D746475-BA4C-469A-90A2-2C58CCD1319D}"/>
              </a:ext>
            </a:extLst>
          </p:cNvPr>
          <p:cNvSpPr>
            <a:spLocks noGrp="1"/>
          </p:cNvSpPr>
          <p:nvPr>
            <p:ph type="sldNum" sz="quarter" idx="4"/>
          </p:nvPr>
        </p:nvSpPr>
        <p:spPr>
          <a:xfrm>
            <a:off x="4683105" y="6466626"/>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6535C81C-810E-4EB6-8E54-318DA1BC8B73}" type="slidenum">
              <a:rPr lang="zh-TW" altLang="en-US" smtClean="0"/>
              <a:pPr/>
              <a:t>‹#›</a:t>
            </a:fld>
            <a:endParaRPr lang="zh-TW" altLang="en-US" dirty="0"/>
          </a:p>
        </p:txBody>
      </p:sp>
      <p:pic>
        <p:nvPicPr>
          <p:cNvPr id="7" name="Picture 6">
            <a:extLst>
              <a:ext uri="{FF2B5EF4-FFF2-40B4-BE49-F238E27FC236}">
                <a16:creationId xmlns:a16="http://schemas.microsoft.com/office/drawing/2014/main" id="{5D37AE13-277B-46E2-A3F6-6469D000BF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77558" y="6480889"/>
            <a:ext cx="1914447" cy="404939"/>
          </a:xfrm>
          <a:prstGeom prst="rect">
            <a:avLst/>
          </a:prstGeom>
        </p:spPr>
      </p:pic>
      <p:pic>
        <p:nvPicPr>
          <p:cNvPr id="8" name="Picture 2" descr="https://www.cs.ccu.edu.tw/static/media/logo.1fafc6b9.png">
            <a:extLst>
              <a:ext uri="{FF2B5EF4-FFF2-40B4-BE49-F238E27FC236}">
                <a16:creationId xmlns:a16="http://schemas.microsoft.com/office/drawing/2014/main" id="{1404A762-D12D-44D3-A13D-10C86291BB4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1777" y="6362789"/>
            <a:ext cx="1632857" cy="49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8086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32"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06066-2297-4A5E-A1E3-56C15593F4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a:extLst>
              <a:ext uri="{FF2B5EF4-FFF2-40B4-BE49-F238E27FC236}">
                <a16:creationId xmlns:a16="http://schemas.microsoft.com/office/drawing/2014/main" id="{1F32FEC2-99A1-4910-AE56-C0C068EED1D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6" name="Slide Number Placeholder 5">
            <a:extLst>
              <a:ext uri="{FF2B5EF4-FFF2-40B4-BE49-F238E27FC236}">
                <a16:creationId xmlns:a16="http://schemas.microsoft.com/office/drawing/2014/main" id="{9D746475-BA4C-469A-90A2-2C58CCD1319D}"/>
              </a:ext>
            </a:extLst>
          </p:cNvPr>
          <p:cNvSpPr>
            <a:spLocks noGrp="1"/>
          </p:cNvSpPr>
          <p:nvPr>
            <p:ph type="sldNum" sz="quarter" idx="4"/>
          </p:nvPr>
        </p:nvSpPr>
        <p:spPr>
          <a:xfrm>
            <a:off x="4724400" y="6427832"/>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6535C81C-810E-4EB6-8E54-318DA1BC8B73}" type="slidenum">
              <a:rPr lang="zh-TW" altLang="en-US" smtClean="0"/>
              <a:pPr/>
              <a:t>‹#›</a:t>
            </a:fld>
            <a:endParaRPr lang="zh-TW" altLang="en-US" dirty="0"/>
          </a:p>
        </p:txBody>
      </p:sp>
      <p:pic>
        <p:nvPicPr>
          <p:cNvPr id="7" name="Picture 6">
            <a:extLst>
              <a:ext uri="{FF2B5EF4-FFF2-40B4-BE49-F238E27FC236}">
                <a16:creationId xmlns:a16="http://schemas.microsoft.com/office/drawing/2014/main" id="{5D37AE13-277B-46E2-A3F6-6469D000BF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77558" y="6480889"/>
            <a:ext cx="1914447" cy="404939"/>
          </a:xfrm>
          <a:prstGeom prst="rect">
            <a:avLst/>
          </a:prstGeom>
        </p:spPr>
      </p:pic>
      <p:pic>
        <p:nvPicPr>
          <p:cNvPr id="8" name="Picture 2" descr="https://www.cs.ccu.edu.tw/static/media/logo.1fafc6b9.png">
            <a:extLst>
              <a:ext uri="{FF2B5EF4-FFF2-40B4-BE49-F238E27FC236}">
                <a16:creationId xmlns:a16="http://schemas.microsoft.com/office/drawing/2014/main" id="{1404A762-D12D-44D3-A13D-10C86291BB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777" y="6362789"/>
            <a:ext cx="1632857" cy="49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6243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332"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0841AE-2EB9-9E7C-10FF-411B06CD4D47}"/>
              </a:ext>
            </a:extLst>
          </p:cNvPr>
          <p:cNvSpPr>
            <a:spLocks noGrp="1"/>
          </p:cNvSpPr>
          <p:nvPr>
            <p:ph type="ctrTitle"/>
          </p:nvPr>
        </p:nvSpPr>
        <p:spPr>
          <a:xfrm>
            <a:off x="533399" y="1266824"/>
            <a:ext cx="11496675" cy="2057401"/>
          </a:xfrm>
        </p:spPr>
        <p:txBody>
          <a:bodyPr anchor="ctr">
            <a:noAutofit/>
          </a:bodyPr>
          <a:lstStyle/>
          <a:p>
            <a:r>
              <a:rPr lang="en-US" sz="4400" dirty="0" err="1"/>
              <a:t>RadSense</a:t>
            </a:r>
            <a:r>
              <a:rPr lang="en-US" sz="4400" dirty="0"/>
              <a:t>: Radio Sensing for Crime Monitoring in Restricted-Access Areas </a:t>
            </a:r>
            <a:endParaRPr lang="en-US" sz="2800" dirty="0"/>
          </a:p>
        </p:txBody>
      </p:sp>
      <p:sp>
        <p:nvSpPr>
          <p:cNvPr id="5" name="文字方塊 4">
            <a:extLst>
              <a:ext uri="{FF2B5EF4-FFF2-40B4-BE49-F238E27FC236}">
                <a16:creationId xmlns:a16="http://schemas.microsoft.com/office/drawing/2014/main" id="{CA352423-EB1B-DFD9-0247-0FB2613A8969}"/>
              </a:ext>
            </a:extLst>
          </p:cNvPr>
          <p:cNvSpPr txBox="1"/>
          <p:nvPr/>
        </p:nvSpPr>
        <p:spPr>
          <a:xfrm>
            <a:off x="1047750" y="3343960"/>
            <a:ext cx="10686304"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Hung-Wen Liang, Shu-Ying Chang, </a:t>
            </a:r>
            <a:r>
              <a:rPr lang="en-US" sz="3200" b="1" dirty="0">
                <a:latin typeface="Arial" panose="020B0604020202020204" pitchFamily="34" charset="0"/>
                <a:cs typeface="Arial" panose="020B0604020202020204" pitchFamily="34" charset="0"/>
              </a:rPr>
              <a:t>Van-Linh Nguyen</a:t>
            </a:r>
            <a:r>
              <a:rPr lang="en-US" sz="3200" dirty="0">
                <a:latin typeface="Arial" panose="020B0604020202020204" pitchFamily="34" charset="0"/>
                <a:cs typeface="Arial" panose="020B0604020202020204" pitchFamily="34" charset="0"/>
              </a:rPr>
              <a:t>, Po-Ching Lin, and Ren-Hung Hwang </a:t>
            </a:r>
            <a:endParaRPr lang="en-US" sz="4000" dirty="0">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4A5CDBD3-3944-1E14-3D91-73EFD05116D9}"/>
              </a:ext>
            </a:extLst>
          </p:cNvPr>
          <p:cNvSpPr txBox="1"/>
          <p:nvPr/>
        </p:nvSpPr>
        <p:spPr>
          <a:xfrm>
            <a:off x="2114550" y="5541288"/>
            <a:ext cx="9258300" cy="430887"/>
          </a:xfrm>
          <a:prstGeom prst="rect">
            <a:avLst/>
          </a:prstGeom>
          <a:noFill/>
        </p:spPr>
        <p:txBody>
          <a:bodyPr wrap="square" rtlCol="0">
            <a:spAutoFit/>
          </a:bodyPr>
          <a:lstStyle/>
          <a:p>
            <a:r>
              <a:rPr lang="en-US" altLang="zh-TW" sz="2200" dirty="0">
                <a:latin typeface="Arial" panose="020B0604020202020204" pitchFamily="34" charset="0"/>
              </a:rPr>
              <a:t>CITA 2024, July 19-20, 2024 - Da Nang City and Hoi An City, Viet Nam</a:t>
            </a:r>
            <a:endParaRPr lang="zh-TW" altLang="en-US" sz="2200" dirty="0">
              <a:latin typeface="Arial" panose="020B0604020202020204" pitchFamily="34" charset="0"/>
            </a:endParaRPr>
          </a:p>
        </p:txBody>
      </p:sp>
      <p:sp>
        <p:nvSpPr>
          <p:cNvPr id="9" name="投影片編號版面配置區 8">
            <a:extLst>
              <a:ext uri="{FF2B5EF4-FFF2-40B4-BE49-F238E27FC236}">
                <a16:creationId xmlns:a16="http://schemas.microsoft.com/office/drawing/2014/main" id="{FACF2C17-5B66-24C9-6779-BFFB65AA720D}"/>
              </a:ext>
            </a:extLst>
          </p:cNvPr>
          <p:cNvSpPr>
            <a:spLocks noGrp="1"/>
          </p:cNvSpPr>
          <p:nvPr>
            <p:ph type="sldNum" sz="quarter" idx="12"/>
          </p:nvPr>
        </p:nvSpPr>
        <p:spPr>
          <a:xfrm>
            <a:off x="8990854" y="6238875"/>
            <a:ext cx="2743200" cy="365125"/>
          </a:xfrm>
        </p:spPr>
        <p:txBody>
          <a:bodyPr/>
          <a:lstStyle/>
          <a:p>
            <a:fld id="{6535C81C-810E-4EB6-8E54-318DA1BC8B73}" type="slidenum">
              <a:rPr lang="zh-TW" altLang="en-US" smtClean="0"/>
              <a:t>1</a:t>
            </a:fld>
            <a:endParaRPr lang="zh-TW" altLang="en-US"/>
          </a:p>
        </p:txBody>
      </p:sp>
    </p:spTree>
    <p:extLst>
      <p:ext uri="{BB962C8B-B14F-4D97-AF65-F5344CB8AC3E}">
        <p14:creationId xmlns:p14="http://schemas.microsoft.com/office/powerpoint/2010/main" val="192841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4CCA807-D9FD-14EA-E479-4A724047446B}"/>
              </a:ext>
            </a:extLst>
          </p:cNvPr>
          <p:cNvPicPr>
            <a:picLocks noChangeAspect="1"/>
          </p:cNvPicPr>
          <p:nvPr/>
        </p:nvPicPr>
        <p:blipFill rotWithShape="1">
          <a:blip r:embed="rId3"/>
          <a:srcRect t="6404"/>
          <a:stretch/>
        </p:blipFill>
        <p:spPr>
          <a:xfrm>
            <a:off x="4977359" y="2127527"/>
            <a:ext cx="7124941" cy="3292198"/>
          </a:xfrm>
          <a:prstGeom prst="rect">
            <a:avLst/>
          </a:prstGeom>
        </p:spPr>
      </p:pic>
      <p:sp>
        <p:nvSpPr>
          <p:cNvPr id="2" name="標題 1">
            <a:extLst>
              <a:ext uri="{FF2B5EF4-FFF2-40B4-BE49-F238E27FC236}">
                <a16:creationId xmlns:a16="http://schemas.microsoft.com/office/drawing/2014/main" id="{FB99E458-EB82-C8C6-F9EC-7C6ABBC8A2A2}"/>
              </a:ext>
            </a:extLst>
          </p:cNvPr>
          <p:cNvSpPr>
            <a:spLocks noGrp="1"/>
          </p:cNvSpPr>
          <p:nvPr>
            <p:ph type="title"/>
          </p:nvPr>
        </p:nvSpPr>
        <p:spPr>
          <a:xfrm>
            <a:off x="729916" y="329241"/>
            <a:ext cx="10515600" cy="1325563"/>
          </a:xfrm>
        </p:spPr>
        <p:txBody>
          <a:bodyPr/>
          <a:lstStyle/>
          <a:p>
            <a:r>
              <a:rPr lang="en-US" altLang="zh-TW" dirty="0"/>
              <a:t>Our Model Design</a:t>
            </a:r>
            <a:endParaRPr lang="zh-TW" altLang="en-US" dirty="0"/>
          </a:p>
        </p:txBody>
      </p:sp>
      <p:sp>
        <p:nvSpPr>
          <p:cNvPr id="3" name="內容版面配置區 2">
            <a:extLst>
              <a:ext uri="{FF2B5EF4-FFF2-40B4-BE49-F238E27FC236}">
                <a16:creationId xmlns:a16="http://schemas.microsoft.com/office/drawing/2014/main" id="{B2D79554-2346-167B-842E-29B13BC8BB3B}"/>
              </a:ext>
            </a:extLst>
          </p:cNvPr>
          <p:cNvSpPr>
            <a:spLocks noGrp="1"/>
          </p:cNvSpPr>
          <p:nvPr>
            <p:ph idx="1"/>
          </p:nvPr>
        </p:nvSpPr>
        <p:spPr>
          <a:xfrm>
            <a:off x="397041" y="1539565"/>
            <a:ext cx="4580317" cy="4672104"/>
          </a:xfrm>
        </p:spPr>
        <p:txBody>
          <a:bodyPr>
            <a:noAutofit/>
          </a:bodyPr>
          <a:lstStyle/>
          <a:p>
            <a:pPr>
              <a:lnSpc>
                <a:spcPct val="150000"/>
              </a:lnSpc>
            </a:pPr>
            <a:r>
              <a:rPr lang="en-US" altLang="zh-TW" sz="1800" dirty="0"/>
              <a:t>Our model applies a </a:t>
            </a:r>
            <a:r>
              <a:rPr lang="en-US" altLang="zh-TW" sz="1800" dirty="0">
                <a:solidFill>
                  <a:srgbClr val="FF0000"/>
                </a:solidFill>
              </a:rPr>
              <a:t>CNN-based TripletNet</a:t>
            </a:r>
            <a:r>
              <a:rPr lang="en-US" altLang="zh-TW" sz="1800" dirty="0"/>
              <a:t> and use </a:t>
            </a:r>
            <a:r>
              <a:rPr lang="en-US" altLang="zh-TW" sz="1800" dirty="0">
                <a:solidFill>
                  <a:srgbClr val="FF0000"/>
                </a:solidFill>
              </a:rPr>
              <a:t>few-shot learning predict </a:t>
            </a:r>
            <a:r>
              <a:rPr lang="en-US" altLang="zh-TW" sz="1800" dirty="0"/>
              <a:t>the unseen data.</a:t>
            </a:r>
          </a:p>
          <a:p>
            <a:endParaRPr lang="en-US" altLang="zh-TW" sz="1800" dirty="0"/>
          </a:p>
          <a:p>
            <a:pPr>
              <a:lnSpc>
                <a:spcPct val="150000"/>
              </a:lnSpc>
            </a:pPr>
            <a:r>
              <a:rPr lang="en-US" altLang="zh-TW" sz="1800" dirty="0"/>
              <a:t>The CNN will be the main feature extractor and train the model to </a:t>
            </a:r>
            <a:r>
              <a:rPr lang="en-US" altLang="zh-TW" sz="1800" dirty="0">
                <a:solidFill>
                  <a:srgbClr val="FF0000"/>
                </a:solidFill>
              </a:rPr>
              <a:t>classify similarity </a:t>
            </a:r>
            <a:r>
              <a:rPr lang="en-US" altLang="zh-TW" sz="1800" dirty="0"/>
              <a:t>using</a:t>
            </a:r>
            <a:r>
              <a:rPr lang="en-US" altLang="zh-TW" sz="1800" dirty="0">
                <a:solidFill>
                  <a:srgbClr val="FF0000"/>
                </a:solidFill>
              </a:rPr>
              <a:t> triplet loss</a:t>
            </a:r>
            <a:r>
              <a:rPr lang="en-US" altLang="zh-TW" sz="1800" dirty="0"/>
              <a:t>.</a:t>
            </a:r>
          </a:p>
          <a:p>
            <a:endParaRPr lang="en-US" altLang="zh-TW" sz="1800" dirty="0"/>
          </a:p>
          <a:p>
            <a:pPr>
              <a:lnSpc>
                <a:spcPct val="150000"/>
              </a:lnSpc>
            </a:pPr>
            <a:r>
              <a:rPr lang="en-US" altLang="zh-TW" sz="1800" dirty="0"/>
              <a:t>We refer to </a:t>
            </a:r>
            <a:r>
              <a:rPr kumimoji="0" lang="en-US" altLang="zh-TW" sz="1800" b="0" i="0" u="none" strike="noStrike" kern="1200" cap="none" spc="0" normalizeH="0" noProof="0" dirty="0">
                <a:ln>
                  <a:noFill/>
                </a:ln>
                <a:solidFill>
                  <a:prstClr val="black"/>
                </a:solidFill>
                <a:effectLst/>
                <a:uLnTx/>
                <a:uFillTx/>
                <a:ea typeface="新細明體" panose="02020500000000000000" pitchFamily="18" charset="-120"/>
              </a:rPr>
              <a:t>MatNet-eCSI [12] training process to create a </a:t>
            </a:r>
            <a:r>
              <a:rPr kumimoji="0" lang="en-US" altLang="zh-TW" sz="1800" b="0" i="0" u="none" strike="noStrike" kern="1200" cap="none" spc="0" normalizeH="0" noProof="0" dirty="0">
                <a:ln>
                  <a:noFill/>
                </a:ln>
                <a:solidFill>
                  <a:srgbClr val="FF0000"/>
                </a:solidFill>
                <a:effectLst/>
                <a:uLnTx/>
                <a:uFillTx/>
                <a:ea typeface="新細明體" panose="02020500000000000000" pitchFamily="18" charset="-120"/>
              </a:rPr>
              <a:t>three-steps</a:t>
            </a:r>
            <a:r>
              <a:rPr kumimoji="0" lang="en-US" altLang="zh-TW" sz="1800" b="0" i="0" u="none" strike="noStrike" kern="1200" cap="none" spc="0" normalizeH="0" noProof="0" dirty="0">
                <a:ln>
                  <a:noFill/>
                </a:ln>
                <a:solidFill>
                  <a:prstClr val="black"/>
                </a:solidFill>
                <a:effectLst/>
                <a:uLnTx/>
                <a:uFillTx/>
                <a:ea typeface="新細明體" panose="02020500000000000000" pitchFamily="18" charset="-120"/>
              </a:rPr>
              <a:t> training process.</a:t>
            </a:r>
            <a:endParaRPr lang="en-US" altLang="zh-TW" sz="1800" baseline="30000" dirty="0"/>
          </a:p>
          <a:p>
            <a:endParaRPr lang="zh-TW" altLang="en-US" sz="1800" dirty="0"/>
          </a:p>
        </p:txBody>
      </p:sp>
      <p:sp>
        <p:nvSpPr>
          <p:cNvPr id="5" name="投影片編號版面配置區 4">
            <a:extLst>
              <a:ext uri="{FF2B5EF4-FFF2-40B4-BE49-F238E27FC236}">
                <a16:creationId xmlns:a16="http://schemas.microsoft.com/office/drawing/2014/main" id="{11D85DCA-091A-4895-B8EB-7B47FBC91B10}"/>
              </a:ext>
            </a:extLst>
          </p:cNvPr>
          <p:cNvSpPr>
            <a:spLocks noGrp="1"/>
          </p:cNvSpPr>
          <p:nvPr>
            <p:ph type="sldNum" sz="quarter" idx="12"/>
          </p:nvPr>
        </p:nvSpPr>
        <p:spPr>
          <a:xfrm>
            <a:off x="9782175" y="6310312"/>
            <a:ext cx="1898804" cy="365125"/>
          </a:xfrm>
        </p:spPr>
        <p:txBody>
          <a:bodyPr/>
          <a:lstStyle/>
          <a:p>
            <a:fld id="{6535C81C-810E-4EB6-8E54-318DA1BC8B73}" type="slidenum">
              <a:rPr lang="zh-TW" altLang="en-US" smtClean="0"/>
              <a:t>10</a:t>
            </a:fld>
            <a:endParaRPr lang="zh-TW" altLang="en-US" dirty="0"/>
          </a:p>
        </p:txBody>
      </p:sp>
      <p:sp>
        <p:nvSpPr>
          <p:cNvPr id="6" name="文字方塊 5">
            <a:extLst>
              <a:ext uri="{FF2B5EF4-FFF2-40B4-BE49-F238E27FC236}">
                <a16:creationId xmlns:a16="http://schemas.microsoft.com/office/drawing/2014/main" id="{33907A40-748A-B460-0E90-D8FADAC2B5A7}"/>
              </a:ext>
            </a:extLst>
          </p:cNvPr>
          <p:cNvSpPr txBox="1"/>
          <p:nvPr/>
        </p:nvSpPr>
        <p:spPr>
          <a:xfrm>
            <a:off x="7214643" y="5552350"/>
            <a:ext cx="2809875" cy="338554"/>
          </a:xfrm>
          <a:prstGeom prst="rect">
            <a:avLst/>
          </a:prstGeom>
          <a:noFill/>
        </p:spPr>
        <p:txBody>
          <a:bodyPr wrap="square" rtlCol="0">
            <a:spAutoFit/>
          </a:bodyPr>
          <a:lstStyle/>
          <a:p>
            <a:r>
              <a:rPr lang="en-US" altLang="zh-TW" sz="1600" dirty="0">
                <a:latin typeface="Arial" panose="020B0604020202020204" pitchFamily="34" charset="0"/>
                <a:cs typeface="Arial" panose="020B0604020202020204" pitchFamily="34" charset="0"/>
              </a:rPr>
              <a:t>Our model layer design</a:t>
            </a:r>
            <a:endParaRPr lang="zh-TW" altLang="en-US" sz="1600" dirty="0">
              <a:latin typeface="Arial" panose="020B0604020202020204" pitchFamily="34" charset="0"/>
              <a:cs typeface="Arial" panose="020B0604020202020204" pitchFamily="34" charset="0"/>
            </a:endParaRPr>
          </a:p>
        </p:txBody>
      </p:sp>
      <p:sp>
        <p:nvSpPr>
          <p:cNvPr id="10" name="文字方塊 9">
            <a:extLst>
              <a:ext uri="{FF2B5EF4-FFF2-40B4-BE49-F238E27FC236}">
                <a16:creationId xmlns:a16="http://schemas.microsoft.com/office/drawing/2014/main" id="{5AC89330-64D0-BCC2-2463-AE5FFF382C47}"/>
              </a:ext>
            </a:extLst>
          </p:cNvPr>
          <p:cNvSpPr txBox="1"/>
          <p:nvPr/>
        </p:nvSpPr>
        <p:spPr>
          <a:xfrm>
            <a:off x="4835250" y="6155317"/>
            <a:ext cx="4946925" cy="784830"/>
          </a:xfrm>
          <a:prstGeom prst="rect">
            <a:avLst/>
          </a:prstGeom>
          <a:noFill/>
        </p:spPr>
        <p:txBody>
          <a:bodyPr wrap="square">
            <a:spAutoFit/>
          </a:bodyPr>
          <a:lstStyle/>
          <a:p>
            <a:r>
              <a:rPr lang="en-US" altLang="zh-TW" sz="900" dirty="0">
                <a:latin typeface="Arial" panose="020B0604020202020204" pitchFamily="34" charset="0"/>
                <a:cs typeface="Arial" panose="020B0604020202020204" pitchFamily="34" charset="0"/>
              </a:rPr>
              <a:t>Reference</a:t>
            </a:r>
            <a:r>
              <a:rPr lang="zh-TW" altLang="en-US" sz="900" dirty="0">
                <a:latin typeface="Arial" panose="020B0604020202020204" pitchFamily="34" charset="0"/>
                <a:cs typeface="Arial" panose="020B0604020202020204" pitchFamily="34" charset="0"/>
              </a:rPr>
              <a:t> </a:t>
            </a:r>
            <a:r>
              <a:rPr lang="en-US" altLang="zh-TW" sz="900" dirty="0">
                <a:latin typeface="Arial" panose="020B0604020202020204" pitchFamily="34" charset="0"/>
                <a:cs typeface="Arial" panose="020B0604020202020204" pitchFamily="34" charset="0"/>
              </a:rPr>
              <a:t>[12]:  </a:t>
            </a:r>
            <a:r>
              <a:rPr lang="en-US" altLang="zh-TW" sz="900" kern="1200" dirty="0">
                <a:solidFill>
                  <a:srgbClr val="393E41"/>
                </a:solidFill>
                <a:effectLst/>
                <a:latin typeface="Arial" panose="020B0604020202020204" pitchFamily="34" charset="0"/>
                <a:ea typeface="新細明體" panose="02020500000000000000" pitchFamily="18" charset="-120"/>
                <a:cs typeface="Arial" panose="020B0604020202020204" pitchFamily="34" charset="0"/>
              </a:rPr>
              <a:t>Z. Shi, J. A. Zhang, R. Y. Xu and Q. Cheng, "Environment-Robust Device-Free Human Activity Recognition With Channel-State-Information Enhancement and One-Shot Learning," in IEEE Transactions on Mobile Computing, vol. 21, no. 2, pp. 540-554, 1 Feb. 2022, doi: 10.1109/TMC.2020.3012433</a:t>
            </a:r>
            <a:endParaRPr lang="zh-TW" altLang="zh-TW" sz="900" dirty="0">
              <a:effectLst/>
            </a:endParaRPr>
          </a:p>
          <a:p>
            <a:pPr marR="0"/>
            <a:endParaRPr lang="en-US" altLang="zh-TW" sz="900" i="1" dirty="0">
              <a:latin typeface="Arial" panose="020B0604020202020204" pitchFamily="34" charset="0"/>
              <a:cs typeface="Arial" panose="020B0604020202020204" pitchFamily="34" charset="0"/>
            </a:endParaRPr>
          </a:p>
        </p:txBody>
      </p:sp>
      <p:sp>
        <p:nvSpPr>
          <p:cNvPr id="7" name="矩形: 圓角 6">
            <a:extLst>
              <a:ext uri="{FF2B5EF4-FFF2-40B4-BE49-F238E27FC236}">
                <a16:creationId xmlns:a16="http://schemas.microsoft.com/office/drawing/2014/main" id="{9EFE2F36-7303-98F8-D1EC-DC691297B7F3}"/>
              </a:ext>
            </a:extLst>
          </p:cNvPr>
          <p:cNvSpPr/>
          <p:nvPr/>
        </p:nvSpPr>
        <p:spPr>
          <a:xfrm>
            <a:off x="4977359" y="3429000"/>
            <a:ext cx="857957" cy="300789"/>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a:extLst>
              <a:ext uri="{FF2B5EF4-FFF2-40B4-BE49-F238E27FC236}">
                <a16:creationId xmlns:a16="http://schemas.microsoft.com/office/drawing/2014/main" id="{176A792B-615C-C89C-CF89-4DB5BA50247B}"/>
              </a:ext>
            </a:extLst>
          </p:cNvPr>
          <p:cNvCxnSpPr>
            <a:cxnSpLocks/>
          </p:cNvCxnSpPr>
          <p:nvPr/>
        </p:nvCxnSpPr>
        <p:spPr>
          <a:xfrm flipV="1">
            <a:off x="5770854" y="1259213"/>
            <a:ext cx="2330113" cy="2136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ACF6C558-621A-1BF2-2BDE-F51B51FEB182}"/>
              </a:ext>
            </a:extLst>
          </p:cNvPr>
          <p:cNvSpPr txBox="1"/>
          <p:nvPr/>
        </p:nvSpPr>
        <p:spPr>
          <a:xfrm>
            <a:off x="8100967" y="583887"/>
            <a:ext cx="3252833" cy="1477328"/>
          </a:xfrm>
          <a:prstGeom prst="rect">
            <a:avLst/>
          </a:prstGeom>
          <a:noFill/>
          <a:ln>
            <a:solidFill>
              <a:srgbClr val="FF0000"/>
            </a:solidFill>
          </a:ln>
        </p:spPr>
        <p:txBody>
          <a:bodyPr wrap="square" rtlCol="0">
            <a:spAutoFit/>
          </a:bodyPr>
          <a:lstStyle/>
          <a:p>
            <a:r>
              <a:rPr lang="en-US" altLang="zh-TW" dirty="0"/>
              <a:t>2 channels: amplitude &amp; phase</a:t>
            </a:r>
          </a:p>
          <a:p>
            <a:endParaRPr lang="en-US" altLang="zh-TW" dirty="0"/>
          </a:p>
          <a:p>
            <a:r>
              <a:rPr lang="en-US" altLang="zh-TW" dirty="0"/>
              <a:t>500:packets number</a:t>
            </a:r>
          </a:p>
          <a:p>
            <a:endParaRPr lang="en-US" altLang="zh-TW" dirty="0"/>
          </a:p>
          <a:p>
            <a:r>
              <a:rPr lang="en-US" altLang="zh-TW" dirty="0"/>
              <a:t>4050: subcarriers number</a:t>
            </a:r>
            <a:endParaRPr lang="zh-TW" altLang="en-US" dirty="0"/>
          </a:p>
        </p:txBody>
      </p:sp>
    </p:spTree>
    <p:extLst>
      <p:ext uri="{BB962C8B-B14F-4D97-AF65-F5344CB8AC3E}">
        <p14:creationId xmlns:p14="http://schemas.microsoft.com/office/powerpoint/2010/main" val="77291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480BEE1-390E-C47F-7207-3860622CF0B7}"/>
              </a:ext>
            </a:extLst>
          </p:cNvPr>
          <p:cNvPicPr>
            <a:picLocks noChangeAspect="1"/>
          </p:cNvPicPr>
          <p:nvPr/>
        </p:nvPicPr>
        <p:blipFill rotWithShape="1">
          <a:blip r:embed="rId3"/>
          <a:srcRect t="11133"/>
          <a:stretch/>
        </p:blipFill>
        <p:spPr>
          <a:xfrm>
            <a:off x="5951016" y="1098032"/>
            <a:ext cx="5078934" cy="3264611"/>
          </a:xfrm>
          <a:prstGeom prst="rect">
            <a:avLst/>
          </a:prstGeom>
        </p:spPr>
      </p:pic>
      <p:sp>
        <p:nvSpPr>
          <p:cNvPr id="2" name="標題 1">
            <a:extLst>
              <a:ext uri="{FF2B5EF4-FFF2-40B4-BE49-F238E27FC236}">
                <a16:creationId xmlns:a16="http://schemas.microsoft.com/office/drawing/2014/main" id="{7D1F737C-31FE-B9BE-CE78-109E9C347226}"/>
              </a:ext>
            </a:extLst>
          </p:cNvPr>
          <p:cNvSpPr>
            <a:spLocks noGrp="1"/>
          </p:cNvSpPr>
          <p:nvPr>
            <p:ph type="title"/>
          </p:nvPr>
        </p:nvSpPr>
        <p:spPr>
          <a:xfrm>
            <a:off x="730235" y="277378"/>
            <a:ext cx="10515600" cy="1325563"/>
          </a:xfrm>
        </p:spPr>
        <p:txBody>
          <a:bodyPr/>
          <a:lstStyle/>
          <a:p>
            <a:r>
              <a:rPr lang="en-US" altLang="zh-TW" dirty="0"/>
              <a:t>Triplet Network</a:t>
            </a:r>
            <a:endParaRPr lang="zh-TW" altLang="en-US" dirty="0"/>
          </a:p>
        </p:txBody>
      </p:sp>
      <p:sp>
        <p:nvSpPr>
          <p:cNvPr id="5" name="投影片編號版面配置區 4">
            <a:extLst>
              <a:ext uri="{FF2B5EF4-FFF2-40B4-BE49-F238E27FC236}">
                <a16:creationId xmlns:a16="http://schemas.microsoft.com/office/drawing/2014/main" id="{60D71E48-140B-19B3-6BCD-D3A5654244F2}"/>
              </a:ext>
            </a:extLst>
          </p:cNvPr>
          <p:cNvSpPr>
            <a:spLocks noGrp="1"/>
          </p:cNvSpPr>
          <p:nvPr>
            <p:ph type="sldNum" sz="quarter" idx="12"/>
          </p:nvPr>
        </p:nvSpPr>
        <p:spPr/>
        <p:txBody>
          <a:bodyPr/>
          <a:lstStyle/>
          <a:p>
            <a:fld id="{6535C81C-810E-4EB6-8E54-318DA1BC8B73}" type="slidenum">
              <a:rPr lang="zh-TW" altLang="en-US" smtClean="0"/>
              <a:t>11</a:t>
            </a:fld>
            <a:endParaRPr lang="zh-TW" altLang="en-US"/>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32EDBD80-BED1-AD83-DFFF-2B44821AB901}"/>
                  </a:ext>
                </a:extLst>
              </p:cNvPr>
              <p:cNvSpPr txBox="1"/>
              <p:nvPr/>
            </p:nvSpPr>
            <p:spPr>
              <a:xfrm>
                <a:off x="730235" y="1690688"/>
                <a:ext cx="5124527" cy="4498989"/>
              </a:xfrm>
              <a:prstGeom prst="rect">
                <a:avLst/>
              </a:prstGeom>
              <a:noFill/>
            </p:spPr>
            <p:txBody>
              <a:bodyPr wrap="square" rtlCol="0">
                <a:spAutoFit/>
              </a:bodyPr>
              <a:lstStyle/>
              <a:p>
                <a:pPr marL="285750" indent="-285750">
                  <a:buFont typeface="Arial" panose="020B0604020202020204" pitchFamily="34" charset="0"/>
                  <a:buChar char="•"/>
                </a:pPr>
                <a:r>
                  <a:rPr lang="en-US" altLang="zh-TW" sz="1600" dirty="0">
                    <a:latin typeface="Arial" panose="020B0604020202020204" pitchFamily="34" charset="0"/>
                  </a:rPr>
                  <a:t>Triplet Network is used to </a:t>
                </a:r>
                <a:r>
                  <a:rPr lang="en-US" altLang="zh-TW" sz="1600" dirty="0">
                    <a:solidFill>
                      <a:srgbClr val="FF0000"/>
                    </a:solidFill>
                    <a:latin typeface="Arial" panose="020B0604020202020204" pitchFamily="34" charset="0"/>
                  </a:rPr>
                  <a:t>learn</a:t>
                </a:r>
                <a:r>
                  <a:rPr lang="en-US" altLang="zh-TW" sz="1600" dirty="0">
                    <a:latin typeface="Arial" panose="020B0604020202020204" pitchFamily="34" charset="0"/>
                  </a:rPr>
                  <a:t> how to </a:t>
                </a:r>
                <a:r>
                  <a:rPr lang="en-US" altLang="zh-TW" sz="1600" dirty="0">
                    <a:solidFill>
                      <a:srgbClr val="FF0000"/>
                    </a:solidFill>
                    <a:latin typeface="Arial" panose="020B0604020202020204" pitchFamily="34" charset="0"/>
                  </a:rPr>
                  <a:t>identify the similarity </a:t>
                </a:r>
                <a:r>
                  <a:rPr lang="en-US" altLang="zh-TW" sz="1600" dirty="0">
                    <a:latin typeface="Arial" panose="020B0604020202020204" pitchFamily="34" charset="0"/>
                  </a:rPr>
                  <a:t>between two data.</a:t>
                </a:r>
              </a:p>
              <a:p>
                <a:pPr marL="285750" indent="-285750">
                  <a:buFont typeface="Arial" panose="020B0604020202020204" pitchFamily="34" charset="0"/>
                  <a:buChar char="•"/>
                </a:pPr>
                <a:endParaRPr lang="en-US" altLang="zh-TW" sz="1600" dirty="0">
                  <a:latin typeface="Arial" panose="020B0604020202020204" pitchFamily="34" charset="0"/>
                </a:endParaRPr>
              </a:p>
              <a:p>
                <a:pPr marL="285750" indent="-285750">
                  <a:buFont typeface="Arial" panose="020B0604020202020204" pitchFamily="34" charset="0"/>
                  <a:buChar char="•"/>
                </a:pPr>
                <a:r>
                  <a:rPr lang="en-US" altLang="zh-TW" sz="1600" dirty="0">
                    <a:solidFill>
                      <a:srgbClr val="FF0000"/>
                    </a:solidFill>
                    <a:latin typeface="Arial" panose="020B0604020202020204" pitchFamily="34" charset="0"/>
                  </a:rPr>
                  <a:t>Three data will be bound into a set, </a:t>
                </a:r>
                <a:r>
                  <a:rPr lang="en-US" altLang="zh-TW" sz="1600" dirty="0">
                    <a:latin typeface="Arial" panose="020B0604020202020204" pitchFamily="34" charset="0"/>
                  </a:rPr>
                  <a:t> mapping to the anchor, positive, and negative respectively.</a:t>
                </a:r>
              </a:p>
              <a:p>
                <a:pPr marL="285750" indent="-285750">
                  <a:buFont typeface="Arial" panose="020B0604020202020204" pitchFamily="34" charset="0"/>
                  <a:buChar char="•"/>
                </a:pPr>
                <a:endParaRPr lang="en-US" altLang="zh-TW" sz="1600" dirty="0">
                  <a:latin typeface="Arial" panose="020B0604020202020204" pitchFamily="34" charset="0"/>
                </a:endParaRPr>
              </a:p>
              <a:p>
                <a:pPr marL="285750" indent="-285750">
                  <a:buFont typeface="Arial" panose="020B0604020202020204" pitchFamily="34" charset="0"/>
                  <a:buChar char="•"/>
                </a:pPr>
                <a:r>
                  <a:rPr lang="en-US" altLang="zh-TW" sz="1600" dirty="0">
                    <a:latin typeface="Arial" panose="020B0604020202020204" pitchFamily="34" charset="0"/>
                  </a:rPr>
                  <a:t>We will compute the Euclidean distance in the space of two vectors. The loss function can be represented as </a:t>
                </a:r>
              </a:p>
              <a:p>
                <a:endParaRPr lang="en-US" altLang="zh-TW" sz="1600" i="1" dirty="0">
                  <a:latin typeface="Arial" panose="020B0604020202020204" pitchFamily="34" charset="0"/>
                </a:endParaRPr>
              </a:p>
              <a:p>
                <a:r>
                  <a:rPr lang="en-US" altLang="zh-TW" sz="1600" b="0" dirty="0">
                    <a:latin typeface="Arial" panose="020B0604020202020204" pitchFamily="34" charset="0"/>
                  </a:rPr>
                  <a:t>          </a:t>
                </a:r>
                <a14:m>
                  <m:oMath xmlns:m="http://schemas.openxmlformats.org/officeDocument/2006/math">
                    <m:r>
                      <a:rPr lang="en-US" altLang="zh-TW" sz="1600" b="0" i="1" smtClean="0">
                        <a:latin typeface="Cambria Math" panose="02040503050406030204" pitchFamily="18" charset="0"/>
                      </a:rPr>
                      <m:t>𝐿</m:t>
                    </m:r>
                    <m:r>
                      <a:rPr lang="en-US" altLang="zh-TW" sz="1600" b="0" i="1" smtClean="0">
                        <a:latin typeface="Cambria Math" panose="02040503050406030204" pitchFamily="18" charset="0"/>
                      </a:rPr>
                      <m:t>=</m:t>
                    </m:r>
                    <m:func>
                      <m:funcPr>
                        <m:ctrlPr>
                          <a:rPr lang="en-US" altLang="zh-TW" sz="1600" b="0" i="1" smtClean="0">
                            <a:latin typeface="Cambria Math" panose="02040503050406030204" pitchFamily="18" charset="0"/>
                          </a:rPr>
                        </m:ctrlPr>
                      </m:funcPr>
                      <m:fName>
                        <m:r>
                          <m:rPr>
                            <m:sty m:val="p"/>
                          </m:rPr>
                          <a:rPr lang="en-US" altLang="zh-TW" sz="1600" b="0" i="0" smtClean="0">
                            <a:latin typeface="Cambria Math" panose="02040503050406030204" pitchFamily="18" charset="0"/>
                          </a:rPr>
                          <m:t>max</m:t>
                        </m:r>
                      </m:fName>
                      <m:e>
                        <m:d>
                          <m:dPr>
                            <m:ctrlPr>
                              <a:rPr lang="en-US" altLang="zh-TW" sz="1600" b="0" i="1" smtClean="0">
                                <a:latin typeface="Cambria Math" panose="02040503050406030204" pitchFamily="18" charset="0"/>
                              </a:rPr>
                            </m:ctrlPr>
                          </m:dPr>
                          <m:e>
                            <m:r>
                              <a:rPr lang="en-US" altLang="zh-TW" sz="1600" b="0" i="1" smtClean="0">
                                <a:latin typeface="Cambria Math" panose="02040503050406030204" pitchFamily="18" charset="0"/>
                              </a:rPr>
                              <m:t>0,</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𝐷</m:t>
                                </m:r>
                              </m:e>
                              <m:sub>
                                <m:r>
                                  <a:rPr lang="en-US" altLang="zh-TW" sz="1600" b="0" i="1" smtClean="0">
                                    <a:latin typeface="Cambria Math" panose="02040503050406030204" pitchFamily="18" charset="0"/>
                                  </a:rPr>
                                  <m:t>𝑠</m:t>
                                </m:r>
                              </m:sub>
                            </m:sSub>
                            <m:r>
                              <a:rPr lang="en-US" altLang="zh-TW" sz="1600" b="0" i="1" smtClean="0">
                                <a:latin typeface="Cambria Math" panose="02040503050406030204" pitchFamily="18" charset="0"/>
                              </a:rPr>
                              <m:t>−</m:t>
                            </m:r>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𝐷</m:t>
                                </m:r>
                              </m:e>
                              <m:sub>
                                <m:r>
                                  <a:rPr lang="en-US" altLang="zh-TW" sz="1600" b="0" i="1" smtClean="0">
                                    <a:latin typeface="Cambria Math" panose="02040503050406030204" pitchFamily="18" charset="0"/>
                                  </a:rPr>
                                  <m:t>𝑓</m:t>
                                </m:r>
                              </m:sub>
                            </m:sSub>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𝑚𝑎𝑟𝑔𝑖𝑛</m:t>
                            </m:r>
                          </m:e>
                        </m:d>
                        <m:r>
                          <a:rPr lang="en-US" altLang="zh-TW" sz="1600" b="0" i="1" smtClean="0">
                            <a:latin typeface="Cambria Math" panose="02040503050406030204" pitchFamily="18" charset="0"/>
                          </a:rPr>
                          <m:t>,</m:t>
                        </m:r>
                      </m:e>
                    </m:func>
                  </m:oMath>
                </a14:m>
                <a:r>
                  <a:rPr lang="en-US" altLang="zh-TW" sz="1600" dirty="0">
                    <a:latin typeface="Arial" panose="020B0604020202020204" pitchFamily="34" charset="0"/>
                  </a:rPr>
                  <a:t>    (7)</a:t>
                </a:r>
              </a:p>
              <a:p>
                <a:r>
                  <a:rPr lang="en-US" altLang="zh-TW" sz="1600" dirty="0">
                    <a:latin typeface="Arial" panose="020B0604020202020204" pitchFamily="34" charset="0"/>
                  </a:rPr>
                  <a:t>      </a:t>
                </a:r>
              </a:p>
              <a:p>
                <a:pPr>
                  <a:lnSpc>
                    <a:spcPct val="150000"/>
                  </a:lnSpc>
                </a:pPr>
                <a:r>
                  <a:rPr lang="en-US" altLang="zh-TW" sz="1600" dirty="0">
                    <a:latin typeface="Arial" panose="020B0604020202020204" pitchFamily="34" charset="0"/>
                  </a:rPr>
                  <a:t>      where </a:t>
                </a:r>
                <a14:m>
                  <m:oMath xmlns:m="http://schemas.openxmlformats.org/officeDocument/2006/math">
                    <m:sSub>
                      <m:sSubPr>
                        <m:ctrlPr>
                          <a:rPr lang="en-US" altLang="zh-TW" sz="1600" b="0" i="1" smtClean="0">
                            <a:latin typeface="Cambria Math" panose="02040503050406030204" pitchFamily="18" charset="0"/>
                          </a:rPr>
                        </m:ctrlPr>
                      </m:sSubPr>
                      <m:e>
                        <m:r>
                          <a:rPr lang="en-US" altLang="zh-TW" sz="1600" b="0" i="1" smtClean="0">
                            <a:latin typeface="Cambria Math" panose="02040503050406030204" pitchFamily="18" charset="0"/>
                          </a:rPr>
                          <m:t>𝐷</m:t>
                        </m:r>
                      </m:e>
                      <m:sub>
                        <m:r>
                          <a:rPr lang="en-US" altLang="zh-TW" sz="1600" b="0" i="1" smtClean="0">
                            <a:latin typeface="Cambria Math" panose="02040503050406030204" pitchFamily="18" charset="0"/>
                          </a:rPr>
                          <m:t>𝑠</m:t>
                        </m:r>
                      </m:sub>
                    </m:sSub>
                  </m:oMath>
                </a14:m>
                <a:r>
                  <a:rPr lang="en-US" altLang="zh-TW" sz="1600" dirty="0">
                    <a:latin typeface="Arial" panose="020B0604020202020204" pitchFamily="34" charset="0"/>
                  </a:rPr>
                  <a:t> and </a:t>
                </a:r>
                <a14:m>
                  <m:oMath xmlns:m="http://schemas.openxmlformats.org/officeDocument/2006/math">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𝐷</m:t>
                        </m:r>
                      </m:e>
                      <m:sub>
                        <m:r>
                          <a:rPr lang="en-US" altLang="zh-TW" sz="1600" i="1">
                            <a:latin typeface="Cambria Math" panose="02040503050406030204" pitchFamily="18" charset="0"/>
                          </a:rPr>
                          <m:t>𝑓</m:t>
                        </m:r>
                      </m:sub>
                    </m:sSub>
                  </m:oMath>
                </a14:m>
                <a:r>
                  <a:rPr lang="en-US" altLang="zh-TW" sz="1600" dirty="0">
                    <a:latin typeface="Arial" panose="020B0604020202020204" pitchFamily="34" charset="0"/>
                  </a:rPr>
                  <a:t> are the Euclidean distance  </a:t>
                </a:r>
              </a:p>
              <a:p>
                <a:pPr>
                  <a:lnSpc>
                    <a:spcPct val="150000"/>
                  </a:lnSpc>
                </a:pPr>
                <a:r>
                  <a:rPr lang="en-US" altLang="zh-TW" sz="1600" dirty="0">
                    <a:latin typeface="Arial" panose="020B0604020202020204" pitchFamily="34" charset="0"/>
                  </a:rPr>
                  <a:t>      between the same data and different </a:t>
                </a:r>
              </a:p>
              <a:p>
                <a:pPr>
                  <a:lnSpc>
                    <a:spcPct val="150000"/>
                  </a:lnSpc>
                </a:pPr>
                <a:r>
                  <a:rPr lang="en-US" altLang="zh-TW" sz="1600" dirty="0">
                    <a:latin typeface="Arial" panose="020B0604020202020204" pitchFamily="34" charset="0"/>
                  </a:rPr>
                  <a:t>      data respectively, and margin is a threshold.</a:t>
                </a:r>
              </a:p>
              <a:p>
                <a:r>
                  <a:rPr lang="en-US" altLang="zh-TW" dirty="0">
                    <a:latin typeface="Arial" panose="020B0604020202020204" pitchFamily="34" charset="0"/>
                  </a:rPr>
                  <a:t>	</a:t>
                </a:r>
                <a:endParaRPr lang="zh-TW" altLang="en-US" dirty="0">
                  <a:latin typeface="Arial" panose="020B0604020202020204" pitchFamily="34" charset="0"/>
                </a:endParaRPr>
              </a:p>
            </p:txBody>
          </p:sp>
        </mc:Choice>
        <mc:Fallback xmlns="">
          <p:sp>
            <p:nvSpPr>
              <p:cNvPr id="10" name="文字方塊 9">
                <a:extLst>
                  <a:ext uri="{FF2B5EF4-FFF2-40B4-BE49-F238E27FC236}">
                    <a16:creationId xmlns:a16="http://schemas.microsoft.com/office/drawing/2014/main" id="{32EDBD80-BED1-AD83-DFFF-2B44821AB901}"/>
                  </a:ext>
                </a:extLst>
              </p:cNvPr>
              <p:cNvSpPr txBox="1">
                <a:spLocks noRot="1" noChangeAspect="1" noMove="1" noResize="1" noEditPoints="1" noAdjustHandles="1" noChangeArrowheads="1" noChangeShapeType="1" noTextEdit="1"/>
              </p:cNvSpPr>
              <p:nvPr/>
            </p:nvSpPr>
            <p:spPr>
              <a:xfrm>
                <a:off x="730235" y="1690688"/>
                <a:ext cx="5124527" cy="4498989"/>
              </a:xfrm>
              <a:prstGeom prst="rect">
                <a:avLst/>
              </a:prstGeom>
              <a:blipFill>
                <a:blip r:embed="rId4"/>
                <a:stretch>
                  <a:fillRect l="-476" t="-407" r="-1071"/>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88A9ED2D-9D73-A6E4-B8B4-95829104D13C}"/>
              </a:ext>
            </a:extLst>
          </p:cNvPr>
          <p:cNvPicPr>
            <a:picLocks noChangeAspect="1"/>
          </p:cNvPicPr>
          <p:nvPr/>
        </p:nvPicPr>
        <p:blipFill rotWithShape="1">
          <a:blip r:embed="rId5"/>
          <a:srcRect l="11275" t="11869" r="14766" b="11727"/>
          <a:stretch/>
        </p:blipFill>
        <p:spPr>
          <a:xfrm>
            <a:off x="7865598" y="4043636"/>
            <a:ext cx="2781300" cy="2504096"/>
          </a:xfrm>
          <a:prstGeom prst="rect">
            <a:avLst/>
          </a:prstGeom>
        </p:spPr>
      </p:pic>
    </p:spTree>
    <p:extLst>
      <p:ext uri="{BB962C8B-B14F-4D97-AF65-F5344CB8AC3E}">
        <p14:creationId xmlns:p14="http://schemas.microsoft.com/office/powerpoint/2010/main" val="2471787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5F8AEF9-4450-1495-0B38-6548FD2A62D8}"/>
              </a:ext>
            </a:extLst>
          </p:cNvPr>
          <p:cNvPicPr>
            <a:picLocks noChangeAspect="1"/>
          </p:cNvPicPr>
          <p:nvPr/>
        </p:nvPicPr>
        <p:blipFill>
          <a:blip r:embed="rId3"/>
          <a:stretch>
            <a:fillRect/>
          </a:stretch>
        </p:blipFill>
        <p:spPr>
          <a:xfrm>
            <a:off x="5941085" y="1737922"/>
            <a:ext cx="5681409" cy="3707506"/>
          </a:xfrm>
          <a:prstGeom prst="rect">
            <a:avLst/>
          </a:prstGeom>
        </p:spPr>
      </p:pic>
      <p:sp>
        <p:nvSpPr>
          <p:cNvPr id="2" name="標題 1">
            <a:extLst>
              <a:ext uri="{FF2B5EF4-FFF2-40B4-BE49-F238E27FC236}">
                <a16:creationId xmlns:a16="http://schemas.microsoft.com/office/drawing/2014/main" id="{3ADA411E-36A7-08E8-52E6-40B6A72C79AB}"/>
              </a:ext>
            </a:extLst>
          </p:cNvPr>
          <p:cNvSpPr>
            <a:spLocks noGrp="1"/>
          </p:cNvSpPr>
          <p:nvPr>
            <p:ph type="title"/>
          </p:nvPr>
        </p:nvSpPr>
        <p:spPr>
          <a:xfrm>
            <a:off x="741948" y="228790"/>
            <a:ext cx="11353800" cy="1325563"/>
          </a:xfrm>
        </p:spPr>
        <p:txBody>
          <a:bodyPr/>
          <a:lstStyle/>
          <a:p>
            <a:r>
              <a:rPr lang="en-US" altLang="zh-TW" dirty="0"/>
              <a:t>Three-steps Training Method</a:t>
            </a:r>
            <a:r>
              <a:rPr lang="zh-TW" altLang="en-US" dirty="0"/>
              <a:t> </a:t>
            </a:r>
            <a:r>
              <a:rPr lang="en-US" altLang="zh-TW" dirty="0"/>
              <a:t>Progress (1/3)</a:t>
            </a:r>
            <a:endParaRPr lang="zh-TW" altLang="en-US" dirty="0"/>
          </a:p>
        </p:txBody>
      </p:sp>
      <p:sp>
        <p:nvSpPr>
          <p:cNvPr id="5" name="投影片編號版面配置區 4">
            <a:extLst>
              <a:ext uri="{FF2B5EF4-FFF2-40B4-BE49-F238E27FC236}">
                <a16:creationId xmlns:a16="http://schemas.microsoft.com/office/drawing/2014/main" id="{BA28E138-70DA-42DD-C6A6-BF7D4B1FF6D2}"/>
              </a:ext>
            </a:extLst>
          </p:cNvPr>
          <p:cNvSpPr>
            <a:spLocks noGrp="1"/>
          </p:cNvSpPr>
          <p:nvPr>
            <p:ph type="sldNum" sz="quarter" idx="12"/>
          </p:nvPr>
        </p:nvSpPr>
        <p:spPr/>
        <p:txBody>
          <a:bodyPr/>
          <a:lstStyle/>
          <a:p>
            <a:fld id="{6535C81C-810E-4EB6-8E54-318DA1BC8B73}" type="slidenum">
              <a:rPr lang="zh-TW" altLang="en-US" smtClean="0"/>
              <a:t>12</a:t>
            </a:fld>
            <a:endParaRPr lang="zh-TW" altLang="en-US"/>
          </a:p>
        </p:txBody>
      </p:sp>
      <p:sp>
        <p:nvSpPr>
          <p:cNvPr id="10" name="文字方塊 9">
            <a:extLst>
              <a:ext uri="{FF2B5EF4-FFF2-40B4-BE49-F238E27FC236}">
                <a16:creationId xmlns:a16="http://schemas.microsoft.com/office/drawing/2014/main" id="{293FA376-0649-2DC9-77C3-018388B91BA7}"/>
              </a:ext>
            </a:extLst>
          </p:cNvPr>
          <p:cNvSpPr txBox="1"/>
          <p:nvPr/>
        </p:nvSpPr>
        <p:spPr>
          <a:xfrm>
            <a:off x="838200" y="2273603"/>
            <a:ext cx="4528159" cy="1938992"/>
          </a:xfrm>
          <a:prstGeom prst="rect">
            <a:avLst/>
          </a:prstGeom>
          <a:noFill/>
        </p:spPr>
        <p:txBody>
          <a:bodyPr wrap="square" rtlCol="0">
            <a:spAutoFit/>
          </a:bodyPr>
          <a:lstStyle/>
          <a:p>
            <a:pPr marL="285750" indent="-285750">
              <a:buFont typeface="Arial" panose="020B0604020202020204" pitchFamily="34" charset="0"/>
              <a:buChar char="•"/>
            </a:pPr>
            <a:r>
              <a:rPr lang="en-US" altLang="zh-TW" sz="2000" b="1" dirty="0">
                <a:latin typeface="Arial" panose="020B0604020202020204" pitchFamily="34" charset="0"/>
              </a:rPr>
              <a:t>Step1</a:t>
            </a:r>
            <a:r>
              <a:rPr lang="en-US" altLang="zh-TW" sz="2000" dirty="0">
                <a:latin typeface="Arial" panose="020B0604020202020204" pitchFamily="34" charset="0"/>
              </a:rPr>
              <a:t>: We use regular CNN model to train, </a:t>
            </a:r>
            <a:r>
              <a:rPr lang="en-US" altLang="zh-TW" sz="2000" dirty="0">
                <a:solidFill>
                  <a:srgbClr val="FF0000"/>
                </a:solidFill>
                <a:latin typeface="Arial" panose="020B0604020202020204" pitchFamily="34" charset="0"/>
              </a:rPr>
              <a:t>reserving the feature extractor </a:t>
            </a:r>
            <a:r>
              <a:rPr lang="en-US" altLang="zh-TW" sz="2000" dirty="0">
                <a:latin typeface="Arial" panose="020B0604020202020204" pitchFamily="34" charset="0"/>
              </a:rPr>
              <a:t>for use in the next step.</a:t>
            </a:r>
          </a:p>
          <a:p>
            <a:pPr marL="285750" indent="-285750">
              <a:buFont typeface="Arial" panose="020B0604020202020204" pitchFamily="34" charset="0"/>
              <a:buChar char="•"/>
            </a:pPr>
            <a:endParaRPr lang="en-US" altLang="zh-TW" sz="2000" dirty="0">
              <a:latin typeface="Arial" panose="020B0604020202020204" pitchFamily="34" charset="0"/>
            </a:endParaRPr>
          </a:p>
          <a:p>
            <a:pPr marL="285750" indent="-285750">
              <a:buFont typeface="Arial" panose="020B0604020202020204" pitchFamily="34" charset="0"/>
              <a:buChar char="•"/>
            </a:pPr>
            <a:r>
              <a:rPr lang="en-US" altLang="zh-TW" sz="2000" dirty="0">
                <a:latin typeface="Arial" panose="020B0604020202020204" pitchFamily="34" charset="0"/>
              </a:rPr>
              <a:t>Through this step, we can </a:t>
            </a:r>
            <a:r>
              <a:rPr lang="en-US" altLang="zh-TW" sz="2000" dirty="0">
                <a:solidFill>
                  <a:srgbClr val="FF0000"/>
                </a:solidFill>
                <a:latin typeface="Arial" panose="020B0604020202020204" pitchFamily="34" charset="0"/>
              </a:rPr>
              <a:t>speed up</a:t>
            </a:r>
            <a:r>
              <a:rPr lang="en-US" altLang="zh-TW" sz="2000" dirty="0">
                <a:latin typeface="Arial" panose="020B0604020202020204" pitchFamily="34" charset="0"/>
              </a:rPr>
              <a:t> our model </a:t>
            </a:r>
            <a:r>
              <a:rPr lang="en-US" altLang="zh-TW" sz="2000" dirty="0">
                <a:solidFill>
                  <a:srgbClr val="FF0000"/>
                </a:solidFill>
                <a:latin typeface="Arial" panose="020B0604020202020204" pitchFamily="34" charset="0"/>
              </a:rPr>
              <a:t>convergence</a:t>
            </a:r>
            <a:r>
              <a:rPr lang="en-US" altLang="zh-TW" sz="2000" dirty="0">
                <a:latin typeface="Arial" panose="020B0604020202020204" pitchFamily="34" charset="0"/>
              </a:rPr>
              <a:t>.</a:t>
            </a:r>
          </a:p>
        </p:txBody>
      </p:sp>
      <p:cxnSp>
        <p:nvCxnSpPr>
          <p:cNvPr id="12" name="直線單箭頭接點 11">
            <a:extLst>
              <a:ext uri="{FF2B5EF4-FFF2-40B4-BE49-F238E27FC236}">
                <a16:creationId xmlns:a16="http://schemas.microsoft.com/office/drawing/2014/main" id="{92196EC9-8ACD-3CCB-46E8-77A85BDB2166}"/>
              </a:ext>
            </a:extLst>
          </p:cNvPr>
          <p:cNvCxnSpPr>
            <a:cxnSpLocks/>
          </p:cNvCxnSpPr>
          <p:nvPr/>
        </p:nvCxnSpPr>
        <p:spPr>
          <a:xfrm>
            <a:off x="8505173" y="4791205"/>
            <a:ext cx="0" cy="7954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流程圖: 匯合連接點 14">
            <a:extLst>
              <a:ext uri="{FF2B5EF4-FFF2-40B4-BE49-F238E27FC236}">
                <a16:creationId xmlns:a16="http://schemas.microsoft.com/office/drawing/2014/main" id="{EB497B4B-479D-C51F-8282-A50C1C1709FC}"/>
              </a:ext>
            </a:extLst>
          </p:cNvPr>
          <p:cNvSpPr/>
          <p:nvPr/>
        </p:nvSpPr>
        <p:spPr>
          <a:xfrm>
            <a:off x="8295362" y="5680554"/>
            <a:ext cx="419622" cy="450937"/>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7" name="文字方塊 16">
            <a:extLst>
              <a:ext uri="{FF2B5EF4-FFF2-40B4-BE49-F238E27FC236}">
                <a16:creationId xmlns:a16="http://schemas.microsoft.com/office/drawing/2014/main" id="{2803C523-1F3F-1ABE-0D8C-3A6F793CEEB6}"/>
              </a:ext>
            </a:extLst>
          </p:cNvPr>
          <p:cNvSpPr txBox="1"/>
          <p:nvPr/>
        </p:nvSpPr>
        <p:spPr>
          <a:xfrm>
            <a:off x="8781790" y="5586608"/>
            <a:ext cx="1246339" cy="646331"/>
          </a:xfrm>
          <a:prstGeom prst="rect">
            <a:avLst/>
          </a:prstGeom>
          <a:noFill/>
        </p:spPr>
        <p:txBody>
          <a:bodyPr wrap="square" rtlCol="0">
            <a:spAutoFit/>
          </a:bodyPr>
          <a:lstStyle/>
          <a:p>
            <a:r>
              <a:rPr lang="en-US" altLang="zh-TW" dirty="0">
                <a:latin typeface="Arial" panose="020B0604020202020204" pitchFamily="34" charset="0"/>
              </a:rPr>
              <a:t>Feature</a:t>
            </a:r>
          </a:p>
          <a:p>
            <a:r>
              <a:rPr lang="en-US" altLang="zh-TW" dirty="0">
                <a:latin typeface="Arial" panose="020B0604020202020204" pitchFamily="34" charset="0"/>
              </a:rPr>
              <a:t>Extractor</a:t>
            </a:r>
            <a:endParaRPr lang="zh-TW" altLang="en-US" dirty="0">
              <a:latin typeface="Arial" panose="020B0604020202020204" pitchFamily="34" charset="0"/>
            </a:endParaRPr>
          </a:p>
        </p:txBody>
      </p:sp>
    </p:spTree>
    <p:extLst>
      <p:ext uri="{BB962C8B-B14F-4D97-AF65-F5344CB8AC3E}">
        <p14:creationId xmlns:p14="http://schemas.microsoft.com/office/powerpoint/2010/main" val="307385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0B948C65-4E27-CE81-37A0-E8578BC3C02D}"/>
              </a:ext>
            </a:extLst>
          </p:cNvPr>
          <p:cNvPicPr>
            <a:picLocks noChangeAspect="1"/>
          </p:cNvPicPr>
          <p:nvPr/>
        </p:nvPicPr>
        <p:blipFill rotWithShape="1">
          <a:blip r:embed="rId3"/>
          <a:srcRect l="1919" t="2448" r="1362"/>
          <a:stretch/>
        </p:blipFill>
        <p:spPr>
          <a:xfrm>
            <a:off x="5402306" y="2085583"/>
            <a:ext cx="6572902" cy="3925761"/>
          </a:xfrm>
          <a:prstGeom prst="rect">
            <a:avLst/>
          </a:prstGeom>
        </p:spPr>
      </p:pic>
      <p:sp>
        <p:nvSpPr>
          <p:cNvPr id="2" name="標題 1">
            <a:extLst>
              <a:ext uri="{FF2B5EF4-FFF2-40B4-BE49-F238E27FC236}">
                <a16:creationId xmlns:a16="http://schemas.microsoft.com/office/drawing/2014/main" id="{544E512A-090F-499F-F7D9-A0ED2B1B2386}"/>
              </a:ext>
            </a:extLst>
          </p:cNvPr>
          <p:cNvSpPr>
            <a:spLocks noGrp="1"/>
          </p:cNvSpPr>
          <p:nvPr>
            <p:ph type="title"/>
          </p:nvPr>
        </p:nvSpPr>
        <p:spPr>
          <a:xfrm>
            <a:off x="732773" y="273212"/>
            <a:ext cx="11241505" cy="1325563"/>
          </a:xfrm>
        </p:spPr>
        <p:txBody>
          <a:bodyPr/>
          <a:lstStyle/>
          <a:p>
            <a:r>
              <a:rPr lang="en-US" altLang="zh-TW" dirty="0"/>
              <a:t>Three-steps Training Method</a:t>
            </a:r>
            <a:r>
              <a:rPr lang="zh-TW" altLang="en-US" dirty="0"/>
              <a:t> </a:t>
            </a:r>
            <a:r>
              <a:rPr lang="en-US" altLang="zh-TW" dirty="0"/>
              <a:t>Progress (2/3)</a:t>
            </a:r>
            <a:endParaRPr lang="zh-TW" altLang="en-US" dirty="0"/>
          </a:p>
        </p:txBody>
      </p:sp>
      <p:sp>
        <p:nvSpPr>
          <p:cNvPr id="5" name="投影片編號版面配置區 4">
            <a:extLst>
              <a:ext uri="{FF2B5EF4-FFF2-40B4-BE49-F238E27FC236}">
                <a16:creationId xmlns:a16="http://schemas.microsoft.com/office/drawing/2014/main" id="{505ED0B4-5E18-9DC4-4AD6-8A6E3BDF788F}"/>
              </a:ext>
            </a:extLst>
          </p:cNvPr>
          <p:cNvSpPr>
            <a:spLocks noGrp="1"/>
          </p:cNvSpPr>
          <p:nvPr>
            <p:ph type="sldNum" sz="quarter" idx="12"/>
          </p:nvPr>
        </p:nvSpPr>
        <p:spPr/>
        <p:txBody>
          <a:bodyPr/>
          <a:lstStyle/>
          <a:p>
            <a:fld id="{6535C81C-810E-4EB6-8E54-318DA1BC8B73}" type="slidenum">
              <a:rPr lang="zh-TW" altLang="en-US" smtClean="0"/>
              <a:t>13</a:t>
            </a:fld>
            <a:endParaRPr lang="zh-TW" altLang="en-US"/>
          </a:p>
        </p:txBody>
      </p:sp>
      <p:sp>
        <p:nvSpPr>
          <p:cNvPr id="8" name="矩形 7">
            <a:extLst>
              <a:ext uri="{FF2B5EF4-FFF2-40B4-BE49-F238E27FC236}">
                <a16:creationId xmlns:a16="http://schemas.microsoft.com/office/drawing/2014/main" id="{60808721-EC34-791F-CB8D-EDF399C1740C}"/>
              </a:ext>
            </a:extLst>
          </p:cNvPr>
          <p:cNvSpPr/>
          <p:nvPr/>
        </p:nvSpPr>
        <p:spPr>
          <a:xfrm>
            <a:off x="7121308" y="5165008"/>
            <a:ext cx="1672224" cy="6638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1" name="文字方塊 10">
            <a:extLst>
              <a:ext uri="{FF2B5EF4-FFF2-40B4-BE49-F238E27FC236}">
                <a16:creationId xmlns:a16="http://schemas.microsoft.com/office/drawing/2014/main" id="{5BBDD6EB-003F-6BC2-6040-6553E2D1C5D9}"/>
              </a:ext>
            </a:extLst>
          </p:cNvPr>
          <p:cNvSpPr txBox="1"/>
          <p:nvPr/>
        </p:nvSpPr>
        <p:spPr>
          <a:xfrm>
            <a:off x="732773" y="2085583"/>
            <a:ext cx="4528159" cy="2862322"/>
          </a:xfrm>
          <a:prstGeom prst="rect">
            <a:avLst/>
          </a:prstGeom>
          <a:noFill/>
        </p:spPr>
        <p:txBody>
          <a:bodyPr wrap="square" rtlCol="0">
            <a:spAutoFit/>
          </a:bodyPr>
          <a:lstStyle/>
          <a:p>
            <a:pPr marL="285750" indent="-285750">
              <a:buFont typeface="Arial" panose="020B0604020202020204" pitchFamily="34" charset="0"/>
              <a:buChar char="•"/>
            </a:pPr>
            <a:r>
              <a:rPr lang="en-US" altLang="zh-TW" b="1" dirty="0">
                <a:latin typeface="Arial" panose="020B0604020202020204" pitchFamily="34" charset="0"/>
              </a:rPr>
              <a:t>Step2</a:t>
            </a:r>
            <a:r>
              <a:rPr lang="en-US" altLang="zh-TW" dirty="0">
                <a:latin typeface="Arial" panose="020B0604020202020204" pitchFamily="34" charset="0"/>
              </a:rPr>
              <a:t>: In this step, we intend to </a:t>
            </a:r>
            <a:r>
              <a:rPr lang="en-US" altLang="zh-TW" dirty="0">
                <a:solidFill>
                  <a:srgbClr val="FF0000"/>
                </a:solidFill>
                <a:latin typeface="Arial" panose="020B0604020202020204" pitchFamily="34" charset="0"/>
              </a:rPr>
              <a:t>train the similarity classifier</a:t>
            </a:r>
            <a:r>
              <a:rPr lang="en-US" altLang="zh-TW" dirty="0">
                <a:latin typeface="Arial" panose="020B0604020202020204" pitchFamily="34" charset="0"/>
              </a:rPr>
              <a:t> with two </a:t>
            </a:r>
            <a:r>
              <a:rPr lang="en-US" altLang="zh-TW" dirty="0">
                <a:solidFill>
                  <a:srgbClr val="FF0000"/>
                </a:solidFill>
                <a:latin typeface="Arial" panose="020B0604020202020204" pitchFamily="34" charset="0"/>
              </a:rPr>
              <a:t>different datasets</a:t>
            </a:r>
            <a:r>
              <a:rPr lang="en-US" altLang="zh-TW" dirty="0">
                <a:latin typeface="Arial" panose="020B0604020202020204" pitchFamily="34" charset="0"/>
              </a:rPr>
              <a:t>.</a:t>
            </a:r>
          </a:p>
          <a:p>
            <a:pPr marL="285750" indent="-285750">
              <a:buFont typeface="Arial" panose="020B0604020202020204" pitchFamily="34" charset="0"/>
              <a:buChar char="•"/>
            </a:pPr>
            <a:endParaRPr lang="en-US" altLang="zh-TW" dirty="0">
              <a:latin typeface="Arial" panose="020B0604020202020204" pitchFamily="34" charset="0"/>
            </a:endParaRPr>
          </a:p>
          <a:p>
            <a:pPr marL="285750" indent="-285750">
              <a:buFont typeface="Arial" panose="020B0604020202020204" pitchFamily="34" charset="0"/>
              <a:buChar char="•"/>
            </a:pPr>
            <a:r>
              <a:rPr lang="en-US" altLang="zh-TW" dirty="0">
                <a:latin typeface="Arial" panose="020B0604020202020204" pitchFamily="34" charset="0"/>
              </a:rPr>
              <a:t>Target data will come from a </a:t>
            </a:r>
            <a:r>
              <a:rPr lang="en-US" altLang="zh-TW" dirty="0">
                <a:solidFill>
                  <a:srgbClr val="FF0000"/>
                </a:solidFill>
                <a:latin typeface="Arial" panose="020B0604020202020204" pitchFamily="34" charset="0"/>
              </a:rPr>
              <a:t>new testing environment</a:t>
            </a:r>
            <a:r>
              <a:rPr lang="en-US" altLang="zh-TW" dirty="0">
                <a:latin typeface="Arial" panose="020B0604020202020204" pitchFamily="34" charset="0"/>
              </a:rPr>
              <a:t> and just use a little data as the anchor.</a:t>
            </a:r>
          </a:p>
          <a:p>
            <a:pPr marL="285750" indent="-285750">
              <a:buFont typeface="Arial" panose="020B0604020202020204" pitchFamily="34" charset="0"/>
              <a:buChar char="•"/>
            </a:pPr>
            <a:endParaRPr lang="en-US" altLang="zh-TW" dirty="0">
              <a:latin typeface="Arial" panose="020B0604020202020204" pitchFamily="34" charset="0"/>
            </a:endParaRPr>
          </a:p>
          <a:p>
            <a:pPr marL="285750" indent="-285750">
              <a:buFont typeface="Arial" panose="020B0604020202020204" pitchFamily="34" charset="0"/>
              <a:buChar char="•"/>
            </a:pPr>
            <a:r>
              <a:rPr lang="en-US" altLang="zh-TW" dirty="0">
                <a:latin typeface="Arial" panose="020B0604020202020204" pitchFamily="34" charset="0"/>
              </a:rPr>
              <a:t>This step is to </a:t>
            </a:r>
            <a:r>
              <a:rPr lang="en-US" altLang="zh-TW" dirty="0">
                <a:solidFill>
                  <a:srgbClr val="FF0000"/>
                </a:solidFill>
                <a:latin typeface="Arial" panose="020B0604020202020204" pitchFamily="34" charset="0"/>
              </a:rPr>
              <a:t>build the connection </a:t>
            </a:r>
            <a:r>
              <a:rPr lang="en-US" altLang="zh-TW" dirty="0">
                <a:latin typeface="Arial" panose="020B0604020202020204" pitchFamily="34" charset="0"/>
              </a:rPr>
              <a:t>between different environments.</a:t>
            </a:r>
          </a:p>
        </p:txBody>
      </p:sp>
    </p:spTree>
    <p:extLst>
      <p:ext uri="{BB962C8B-B14F-4D97-AF65-F5344CB8AC3E}">
        <p14:creationId xmlns:p14="http://schemas.microsoft.com/office/powerpoint/2010/main" val="1712955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B1BE2-A3FC-E924-B9AA-DC250A3E7D64}"/>
              </a:ext>
            </a:extLst>
          </p:cNvPr>
          <p:cNvSpPr>
            <a:spLocks noGrp="1"/>
          </p:cNvSpPr>
          <p:nvPr>
            <p:ph type="title"/>
          </p:nvPr>
        </p:nvSpPr>
        <p:spPr>
          <a:xfrm>
            <a:off x="794359" y="288074"/>
            <a:ext cx="11040121" cy="1325563"/>
          </a:xfrm>
        </p:spPr>
        <p:txBody>
          <a:bodyPr/>
          <a:lstStyle/>
          <a:p>
            <a:r>
              <a:rPr lang="en-US" altLang="zh-TW" dirty="0"/>
              <a:t>Three-steps Training Method</a:t>
            </a:r>
            <a:r>
              <a:rPr lang="zh-TW" altLang="en-US" dirty="0"/>
              <a:t> </a:t>
            </a:r>
            <a:r>
              <a:rPr lang="en-US" altLang="zh-TW" dirty="0"/>
              <a:t>Progress (3/3)</a:t>
            </a:r>
            <a:endParaRPr lang="zh-TW" altLang="en-US" dirty="0"/>
          </a:p>
        </p:txBody>
      </p:sp>
      <p:sp>
        <p:nvSpPr>
          <p:cNvPr id="5" name="投影片編號版面配置區 4">
            <a:extLst>
              <a:ext uri="{FF2B5EF4-FFF2-40B4-BE49-F238E27FC236}">
                <a16:creationId xmlns:a16="http://schemas.microsoft.com/office/drawing/2014/main" id="{950A0D8F-2EB0-4613-E6EA-FC413F37A024}"/>
              </a:ext>
            </a:extLst>
          </p:cNvPr>
          <p:cNvSpPr>
            <a:spLocks noGrp="1"/>
          </p:cNvSpPr>
          <p:nvPr>
            <p:ph type="sldNum" sz="quarter" idx="12"/>
          </p:nvPr>
        </p:nvSpPr>
        <p:spPr/>
        <p:txBody>
          <a:bodyPr/>
          <a:lstStyle/>
          <a:p>
            <a:fld id="{6535C81C-810E-4EB6-8E54-318DA1BC8B73}" type="slidenum">
              <a:rPr lang="zh-TW" altLang="en-US" smtClean="0"/>
              <a:t>14</a:t>
            </a:fld>
            <a:endParaRPr lang="zh-TW" altLang="en-US"/>
          </a:p>
        </p:txBody>
      </p:sp>
      <p:sp>
        <p:nvSpPr>
          <p:cNvPr id="7" name="文字方塊 6">
            <a:extLst>
              <a:ext uri="{FF2B5EF4-FFF2-40B4-BE49-F238E27FC236}">
                <a16:creationId xmlns:a16="http://schemas.microsoft.com/office/drawing/2014/main" id="{8303DBDD-8943-B3EB-7116-31A30F82DECE}"/>
              </a:ext>
            </a:extLst>
          </p:cNvPr>
          <p:cNvSpPr txBox="1"/>
          <p:nvPr/>
        </p:nvSpPr>
        <p:spPr>
          <a:xfrm>
            <a:off x="794359" y="2160741"/>
            <a:ext cx="3752589" cy="2308324"/>
          </a:xfrm>
          <a:prstGeom prst="rect">
            <a:avLst/>
          </a:prstGeom>
          <a:noFill/>
        </p:spPr>
        <p:txBody>
          <a:bodyPr wrap="square" rtlCol="0">
            <a:spAutoFit/>
          </a:bodyPr>
          <a:lstStyle/>
          <a:p>
            <a:pPr marL="285750" indent="-285750">
              <a:buFont typeface="Arial" panose="020B0604020202020204" pitchFamily="34" charset="0"/>
              <a:buChar char="•"/>
            </a:pPr>
            <a:r>
              <a:rPr lang="en-US" altLang="zh-TW" b="1" dirty="0">
                <a:latin typeface="Arial" panose="020B0604020202020204" pitchFamily="34" charset="0"/>
              </a:rPr>
              <a:t>Step3</a:t>
            </a:r>
            <a:r>
              <a:rPr lang="en-US" altLang="zh-TW" dirty="0">
                <a:latin typeface="Arial" panose="020B0604020202020204" pitchFamily="34" charset="0"/>
              </a:rPr>
              <a:t>: We would utilize the same structure as </a:t>
            </a:r>
            <a:r>
              <a:rPr lang="en-US" altLang="zh-TW" b="1" dirty="0">
                <a:latin typeface="Arial" panose="020B0604020202020204" pitchFamily="34" charset="0"/>
              </a:rPr>
              <a:t>step2</a:t>
            </a:r>
            <a:r>
              <a:rPr lang="en-US" altLang="zh-TW" dirty="0">
                <a:latin typeface="Arial" panose="020B0604020202020204" pitchFamily="34" charset="0"/>
              </a:rPr>
              <a:t> and only use the dataset</a:t>
            </a:r>
            <a:r>
              <a:rPr lang="en-US" altLang="zh-TW" dirty="0">
                <a:solidFill>
                  <a:srgbClr val="FF0000"/>
                </a:solidFill>
                <a:latin typeface="Arial" panose="020B0604020202020204" pitchFamily="34" charset="0"/>
              </a:rPr>
              <a:t> from the testing environment</a:t>
            </a:r>
            <a:r>
              <a:rPr lang="en-US" altLang="zh-TW" dirty="0">
                <a:latin typeface="Arial" panose="020B0604020202020204" pitchFamily="34" charset="0"/>
              </a:rPr>
              <a:t>.</a:t>
            </a:r>
          </a:p>
          <a:p>
            <a:pPr marL="285750" indent="-285750">
              <a:buFont typeface="Arial" panose="020B0604020202020204" pitchFamily="34" charset="0"/>
              <a:buChar char="•"/>
            </a:pPr>
            <a:endParaRPr lang="en-US" altLang="zh-TW" dirty="0">
              <a:latin typeface="Arial" panose="020B0604020202020204" pitchFamily="34" charset="0"/>
            </a:endParaRPr>
          </a:p>
          <a:p>
            <a:pPr marL="285750" indent="-285750">
              <a:buFont typeface="Arial" panose="020B0604020202020204" pitchFamily="34" charset="0"/>
              <a:buChar char="•"/>
            </a:pPr>
            <a:r>
              <a:rPr lang="en-US" altLang="zh-TW" dirty="0">
                <a:latin typeface="Arial" panose="020B0604020202020204" pitchFamily="34" charset="0"/>
              </a:rPr>
              <a:t>We use a little data to </a:t>
            </a:r>
            <a:r>
              <a:rPr lang="en-US" altLang="zh-TW" dirty="0">
                <a:solidFill>
                  <a:srgbClr val="FF0000"/>
                </a:solidFill>
                <a:latin typeface="Arial" panose="020B0604020202020204" pitchFamily="34" charset="0"/>
              </a:rPr>
              <a:t>fine-tune</a:t>
            </a:r>
            <a:r>
              <a:rPr lang="en-US" altLang="zh-TW" dirty="0">
                <a:latin typeface="Arial" panose="020B0604020202020204" pitchFamily="34" charset="0"/>
              </a:rPr>
              <a:t> the classifier so that it could improve the testing accuracy. </a:t>
            </a:r>
            <a:endParaRPr lang="zh-TW" altLang="en-US" dirty="0">
              <a:latin typeface="Arial" panose="020B0604020202020204" pitchFamily="34" charset="0"/>
            </a:endParaRPr>
          </a:p>
        </p:txBody>
      </p:sp>
      <p:pic>
        <p:nvPicPr>
          <p:cNvPr id="6" name="圖片 5">
            <a:extLst>
              <a:ext uri="{FF2B5EF4-FFF2-40B4-BE49-F238E27FC236}">
                <a16:creationId xmlns:a16="http://schemas.microsoft.com/office/drawing/2014/main" id="{725C1BDC-62F0-B809-EA05-F7F3E92CBDDD}"/>
              </a:ext>
            </a:extLst>
          </p:cNvPr>
          <p:cNvPicPr>
            <a:picLocks noChangeAspect="1"/>
          </p:cNvPicPr>
          <p:nvPr/>
        </p:nvPicPr>
        <p:blipFill>
          <a:blip r:embed="rId3"/>
          <a:stretch>
            <a:fillRect/>
          </a:stretch>
        </p:blipFill>
        <p:spPr>
          <a:xfrm>
            <a:off x="4787580" y="2237791"/>
            <a:ext cx="7193874" cy="3392069"/>
          </a:xfrm>
          <a:prstGeom prst="rect">
            <a:avLst/>
          </a:prstGeom>
        </p:spPr>
      </p:pic>
    </p:spTree>
    <p:extLst>
      <p:ext uri="{BB962C8B-B14F-4D97-AF65-F5344CB8AC3E}">
        <p14:creationId xmlns:p14="http://schemas.microsoft.com/office/powerpoint/2010/main" val="12906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1BB190-EDC8-80E9-45B4-78E7297A364E}"/>
              </a:ext>
            </a:extLst>
          </p:cNvPr>
          <p:cNvSpPr>
            <a:spLocks noGrp="1"/>
          </p:cNvSpPr>
          <p:nvPr>
            <p:ph type="title"/>
          </p:nvPr>
        </p:nvSpPr>
        <p:spPr>
          <a:xfrm>
            <a:off x="838200" y="311856"/>
            <a:ext cx="10515600" cy="1325563"/>
          </a:xfrm>
        </p:spPr>
        <p:txBody>
          <a:bodyPr/>
          <a:lstStyle/>
          <a:p>
            <a:r>
              <a:rPr lang="en-US" altLang="zh-TW" dirty="0"/>
              <a:t>Testing Stage</a:t>
            </a:r>
            <a:endParaRPr lang="zh-TW" altLang="en-US" dirty="0"/>
          </a:p>
        </p:txBody>
      </p:sp>
      <p:sp>
        <p:nvSpPr>
          <p:cNvPr id="3" name="內容版面配置區 2">
            <a:extLst>
              <a:ext uri="{FF2B5EF4-FFF2-40B4-BE49-F238E27FC236}">
                <a16:creationId xmlns:a16="http://schemas.microsoft.com/office/drawing/2014/main" id="{494C68A0-7AFC-A470-4B43-3C3DD6D48D66}"/>
              </a:ext>
            </a:extLst>
          </p:cNvPr>
          <p:cNvSpPr>
            <a:spLocks noGrp="1"/>
          </p:cNvSpPr>
          <p:nvPr>
            <p:ph idx="1"/>
          </p:nvPr>
        </p:nvSpPr>
        <p:spPr>
          <a:xfrm>
            <a:off x="838200" y="1648425"/>
            <a:ext cx="10515600" cy="4351339"/>
          </a:xfrm>
        </p:spPr>
        <p:txBody>
          <a:bodyPr>
            <a:normAutofit/>
          </a:bodyPr>
          <a:lstStyle/>
          <a:p>
            <a:pPr>
              <a:lnSpc>
                <a:spcPct val="100000"/>
              </a:lnSpc>
            </a:pPr>
            <a:r>
              <a:rPr lang="en-US" altLang="zh-TW" sz="2400" dirty="0"/>
              <a:t>The rest data of testing environment will be our support set and query set to calculate accuracy.</a:t>
            </a:r>
          </a:p>
          <a:p>
            <a:pPr>
              <a:lnSpc>
                <a:spcPct val="100000"/>
              </a:lnSpc>
            </a:pPr>
            <a:endParaRPr lang="en-US" altLang="zh-TW" sz="2400" dirty="0"/>
          </a:p>
          <a:p>
            <a:pPr>
              <a:lnSpc>
                <a:spcPct val="100000"/>
              </a:lnSpc>
            </a:pPr>
            <a:r>
              <a:rPr lang="en-US" altLang="zh-TW" sz="2400" dirty="0"/>
              <a:t>We test with </a:t>
            </a:r>
            <a:r>
              <a:rPr lang="en-US" altLang="zh-TW" sz="2400" dirty="0">
                <a:solidFill>
                  <a:schemeClr val="accent1"/>
                </a:solidFill>
              </a:rPr>
              <a:t>1-shot</a:t>
            </a:r>
            <a:r>
              <a:rPr lang="zh-TW" altLang="en-US" sz="2400" dirty="0">
                <a:solidFill>
                  <a:schemeClr val="accent1"/>
                </a:solidFill>
              </a:rPr>
              <a:t>、</a:t>
            </a:r>
            <a:r>
              <a:rPr lang="en-US" altLang="zh-TW" sz="2400" dirty="0">
                <a:solidFill>
                  <a:schemeClr val="accent1"/>
                </a:solidFill>
              </a:rPr>
              <a:t>5-shot</a:t>
            </a:r>
            <a:r>
              <a:rPr lang="zh-TW" altLang="en-US" sz="2400" dirty="0">
                <a:solidFill>
                  <a:schemeClr val="accent1"/>
                </a:solidFill>
              </a:rPr>
              <a:t>、</a:t>
            </a:r>
            <a:r>
              <a:rPr lang="en-US" altLang="zh-TW" sz="2400" dirty="0">
                <a:solidFill>
                  <a:schemeClr val="accent1"/>
                </a:solidFill>
              </a:rPr>
              <a:t>7-shot and 10-shot</a:t>
            </a:r>
            <a:r>
              <a:rPr lang="en-US" altLang="zh-TW" sz="2400" dirty="0"/>
              <a:t>.</a:t>
            </a:r>
          </a:p>
          <a:p>
            <a:pPr>
              <a:lnSpc>
                <a:spcPct val="100000"/>
              </a:lnSpc>
            </a:pPr>
            <a:endParaRPr lang="en-US" altLang="zh-TW" sz="2400" dirty="0"/>
          </a:p>
          <a:p>
            <a:pPr>
              <a:lnSpc>
                <a:spcPct val="100000"/>
              </a:lnSpc>
            </a:pPr>
            <a:r>
              <a:rPr lang="en-US" altLang="zh-TW" sz="2400" dirty="0"/>
              <a:t>The prediction will be the most similar data of query and each type of support set.</a:t>
            </a:r>
            <a:endParaRPr lang="zh-TW" altLang="en-US" sz="2400" dirty="0"/>
          </a:p>
        </p:txBody>
      </p:sp>
      <p:sp>
        <p:nvSpPr>
          <p:cNvPr id="5" name="投影片編號版面配置區 4">
            <a:extLst>
              <a:ext uri="{FF2B5EF4-FFF2-40B4-BE49-F238E27FC236}">
                <a16:creationId xmlns:a16="http://schemas.microsoft.com/office/drawing/2014/main" id="{C60DD671-4D74-E9D4-8FF1-30C3C25D0323}"/>
              </a:ext>
            </a:extLst>
          </p:cNvPr>
          <p:cNvSpPr>
            <a:spLocks noGrp="1"/>
          </p:cNvSpPr>
          <p:nvPr>
            <p:ph type="sldNum" sz="quarter" idx="12"/>
          </p:nvPr>
        </p:nvSpPr>
        <p:spPr/>
        <p:txBody>
          <a:bodyPr/>
          <a:lstStyle/>
          <a:p>
            <a:fld id="{6535C81C-810E-4EB6-8E54-318DA1BC8B73}" type="slidenum">
              <a:rPr lang="zh-TW" altLang="en-US" smtClean="0"/>
              <a:pPr/>
              <a:t>15</a:t>
            </a:fld>
            <a:endParaRPr lang="zh-TW" altLang="en-US" dirty="0"/>
          </a:p>
        </p:txBody>
      </p:sp>
    </p:spTree>
    <p:extLst>
      <p:ext uri="{BB962C8B-B14F-4D97-AF65-F5344CB8AC3E}">
        <p14:creationId xmlns:p14="http://schemas.microsoft.com/office/powerpoint/2010/main" val="3320065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EEA44-86DF-B1F4-8782-F40EF9F153B2}"/>
              </a:ext>
            </a:extLst>
          </p:cNvPr>
          <p:cNvSpPr>
            <a:spLocks noGrp="1"/>
          </p:cNvSpPr>
          <p:nvPr>
            <p:ph type="title"/>
          </p:nvPr>
        </p:nvSpPr>
        <p:spPr>
          <a:xfrm>
            <a:off x="838200" y="182563"/>
            <a:ext cx="10515600" cy="1325563"/>
          </a:xfrm>
        </p:spPr>
        <p:txBody>
          <a:bodyPr/>
          <a:lstStyle/>
          <a:p>
            <a:r>
              <a:rPr lang="en-US" altLang="zh-TW" dirty="0"/>
              <a:t>Experiment Setting</a:t>
            </a:r>
            <a:br>
              <a:rPr lang="en-US" altLang="zh-TW" dirty="0"/>
            </a:br>
            <a:r>
              <a:rPr lang="en-US" altLang="zh-TW" sz="2000" dirty="0"/>
              <a:t>Environment (1/5)</a:t>
            </a:r>
            <a:endParaRPr lang="zh-TW" altLang="en-US" sz="2000" dirty="0"/>
          </a:p>
        </p:txBody>
      </p:sp>
      <p:sp>
        <p:nvSpPr>
          <p:cNvPr id="5" name="投影片編號版面配置區 4">
            <a:extLst>
              <a:ext uri="{FF2B5EF4-FFF2-40B4-BE49-F238E27FC236}">
                <a16:creationId xmlns:a16="http://schemas.microsoft.com/office/drawing/2014/main" id="{6CF222D4-5335-F70E-D25E-BB3714975637}"/>
              </a:ext>
            </a:extLst>
          </p:cNvPr>
          <p:cNvSpPr>
            <a:spLocks noGrp="1"/>
          </p:cNvSpPr>
          <p:nvPr>
            <p:ph type="sldNum" sz="quarter" idx="12"/>
          </p:nvPr>
        </p:nvSpPr>
        <p:spPr/>
        <p:txBody>
          <a:bodyPr/>
          <a:lstStyle/>
          <a:p>
            <a:fld id="{6535C81C-810E-4EB6-8E54-318DA1BC8B73}" type="slidenum">
              <a:rPr lang="zh-TW" altLang="en-US" smtClean="0"/>
              <a:t>16</a:t>
            </a:fld>
            <a:endParaRPr lang="zh-TW" altLang="en-US"/>
          </a:p>
        </p:txBody>
      </p:sp>
      <p:sp>
        <p:nvSpPr>
          <p:cNvPr id="6" name="文字方塊 5">
            <a:extLst>
              <a:ext uri="{FF2B5EF4-FFF2-40B4-BE49-F238E27FC236}">
                <a16:creationId xmlns:a16="http://schemas.microsoft.com/office/drawing/2014/main" id="{BAA2CA09-E775-8F81-19F4-58FFE2155766}"/>
              </a:ext>
            </a:extLst>
          </p:cNvPr>
          <p:cNvSpPr txBox="1"/>
          <p:nvPr/>
        </p:nvSpPr>
        <p:spPr>
          <a:xfrm>
            <a:off x="838200" y="2173653"/>
            <a:ext cx="7086993" cy="2554545"/>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a:latin typeface="Arial" panose="020B0604020202020204" pitchFamily="34" charset="0"/>
              </a:rPr>
              <a:t>We have three scenarios: environment A, environment B, environment C, environment D.</a:t>
            </a:r>
          </a:p>
          <a:p>
            <a:pPr marL="285750" indent="-285750">
              <a:buFont typeface="Arial" panose="020B0604020202020204" pitchFamily="34" charset="0"/>
              <a:buChar char="•"/>
            </a:pPr>
            <a:endParaRPr lang="en-US" altLang="zh-TW" sz="2000" dirty="0">
              <a:latin typeface="Arial" panose="020B0604020202020204" pitchFamily="34" charset="0"/>
            </a:endParaRPr>
          </a:p>
          <a:p>
            <a:pPr marL="285750" indent="-285750">
              <a:buFont typeface="Arial" panose="020B0604020202020204" pitchFamily="34" charset="0"/>
              <a:buChar char="•"/>
            </a:pPr>
            <a:r>
              <a:rPr lang="en-US" altLang="zh-TW" sz="2000" dirty="0">
                <a:latin typeface="Arial" panose="020B0604020202020204" pitchFamily="34" charset="0"/>
              </a:rPr>
              <a:t>The four scenarios have </a:t>
            </a:r>
            <a:r>
              <a:rPr lang="en-US" altLang="zh-TW" sz="2000" dirty="0">
                <a:solidFill>
                  <a:srgbClr val="FF0000"/>
                </a:solidFill>
                <a:latin typeface="Arial" panose="020B0604020202020204" pitchFamily="34" charset="0"/>
              </a:rPr>
              <a:t>different arrangements </a:t>
            </a:r>
            <a:r>
              <a:rPr lang="en-US" altLang="zh-TW" sz="2000" dirty="0">
                <a:latin typeface="Arial" panose="020B0604020202020204" pitchFamily="34" charset="0"/>
              </a:rPr>
              <a:t>and walking </a:t>
            </a:r>
            <a:r>
              <a:rPr lang="en-US" altLang="zh-TW" sz="2000" dirty="0">
                <a:solidFill>
                  <a:srgbClr val="FF0000"/>
                </a:solidFill>
                <a:latin typeface="Arial" panose="020B0604020202020204" pitchFamily="34" charset="0"/>
              </a:rPr>
              <a:t>path distances</a:t>
            </a:r>
            <a:r>
              <a:rPr lang="en-US" altLang="zh-TW" sz="2000" dirty="0">
                <a:latin typeface="Arial" panose="020B0604020202020204" pitchFamily="34" charset="0"/>
              </a:rPr>
              <a:t>.</a:t>
            </a:r>
          </a:p>
          <a:p>
            <a:pPr marL="285750" indent="-285750">
              <a:buFont typeface="Arial" panose="020B0604020202020204" pitchFamily="34" charset="0"/>
              <a:buChar char="•"/>
            </a:pPr>
            <a:endParaRPr lang="en-US" altLang="zh-TW" sz="2000" dirty="0">
              <a:latin typeface="Arial" panose="020B0604020202020204" pitchFamily="34" charset="0"/>
            </a:endParaRPr>
          </a:p>
          <a:p>
            <a:pPr marL="285750" indent="-285750">
              <a:buFont typeface="Arial" panose="020B0604020202020204" pitchFamily="34" charset="0"/>
              <a:buChar char="•"/>
            </a:pPr>
            <a:r>
              <a:rPr lang="en-US" altLang="zh-TW" sz="2000" dirty="0">
                <a:latin typeface="Arial" panose="020B0604020202020204" pitchFamily="34" charset="0"/>
              </a:rPr>
              <a:t>We collected four types of activities include empty, stand, moving away, and moving close.</a:t>
            </a:r>
          </a:p>
        </p:txBody>
      </p:sp>
    </p:spTree>
    <p:extLst>
      <p:ext uri="{BB962C8B-B14F-4D97-AF65-F5344CB8AC3E}">
        <p14:creationId xmlns:p14="http://schemas.microsoft.com/office/powerpoint/2010/main" val="2894356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EEA44-86DF-B1F4-8782-F40EF9F153B2}"/>
              </a:ext>
            </a:extLst>
          </p:cNvPr>
          <p:cNvSpPr>
            <a:spLocks noGrp="1"/>
          </p:cNvSpPr>
          <p:nvPr>
            <p:ph type="title"/>
          </p:nvPr>
        </p:nvSpPr>
        <p:spPr>
          <a:xfrm>
            <a:off x="729915" y="210523"/>
            <a:ext cx="10515600" cy="1325563"/>
          </a:xfrm>
        </p:spPr>
        <p:txBody>
          <a:bodyPr/>
          <a:lstStyle/>
          <a:p>
            <a:r>
              <a:rPr lang="en-US" altLang="zh-TW" dirty="0"/>
              <a:t>Experiment Setting</a:t>
            </a:r>
            <a:br>
              <a:rPr lang="en-US" altLang="zh-TW" dirty="0"/>
            </a:br>
            <a:r>
              <a:rPr lang="en-US" altLang="zh-TW" sz="2000" dirty="0"/>
              <a:t>Environment (2/5)</a:t>
            </a:r>
            <a:endParaRPr lang="zh-TW" altLang="en-US" sz="2000" dirty="0"/>
          </a:p>
        </p:txBody>
      </p:sp>
      <p:sp>
        <p:nvSpPr>
          <p:cNvPr id="5" name="投影片編號版面配置區 4">
            <a:extLst>
              <a:ext uri="{FF2B5EF4-FFF2-40B4-BE49-F238E27FC236}">
                <a16:creationId xmlns:a16="http://schemas.microsoft.com/office/drawing/2014/main" id="{6CF222D4-5335-F70E-D25E-BB3714975637}"/>
              </a:ext>
            </a:extLst>
          </p:cNvPr>
          <p:cNvSpPr>
            <a:spLocks noGrp="1"/>
          </p:cNvSpPr>
          <p:nvPr>
            <p:ph type="sldNum" sz="quarter" idx="12"/>
          </p:nvPr>
        </p:nvSpPr>
        <p:spPr/>
        <p:txBody>
          <a:bodyPr/>
          <a:lstStyle/>
          <a:p>
            <a:fld id="{6535C81C-810E-4EB6-8E54-318DA1BC8B73}" type="slidenum">
              <a:rPr lang="zh-TW" altLang="en-US" smtClean="0"/>
              <a:t>17</a:t>
            </a:fld>
            <a:endParaRPr lang="zh-TW" altLang="en-US"/>
          </a:p>
        </p:txBody>
      </p:sp>
      <p:sp>
        <p:nvSpPr>
          <p:cNvPr id="10" name="文字方塊 9">
            <a:extLst>
              <a:ext uri="{FF2B5EF4-FFF2-40B4-BE49-F238E27FC236}">
                <a16:creationId xmlns:a16="http://schemas.microsoft.com/office/drawing/2014/main" id="{65900C28-1D51-C7F8-59B4-6F1ABF1FD608}"/>
              </a:ext>
            </a:extLst>
          </p:cNvPr>
          <p:cNvSpPr txBox="1"/>
          <p:nvPr/>
        </p:nvSpPr>
        <p:spPr>
          <a:xfrm>
            <a:off x="2271712" y="1896666"/>
            <a:ext cx="2867025"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Environment A: Lab401</a:t>
            </a:r>
            <a:endParaRPr lang="zh-TW" altLang="en-US" b="1" dirty="0">
              <a:latin typeface="Arial" panose="020B0604020202020204" pitchFamily="34" charset="0"/>
              <a:cs typeface="Arial" panose="020B0604020202020204" pitchFamily="34" charset="0"/>
            </a:endParaRPr>
          </a:p>
        </p:txBody>
      </p:sp>
      <p:pic>
        <p:nvPicPr>
          <p:cNvPr id="9" name="圖片 8">
            <a:extLst>
              <a:ext uri="{FF2B5EF4-FFF2-40B4-BE49-F238E27FC236}">
                <a16:creationId xmlns:a16="http://schemas.microsoft.com/office/drawing/2014/main" id="{4E048CAD-C83E-9CD2-41F5-F33520D3BE70}"/>
              </a:ext>
            </a:extLst>
          </p:cNvPr>
          <p:cNvPicPr>
            <a:picLocks noChangeAspect="1"/>
          </p:cNvPicPr>
          <p:nvPr/>
        </p:nvPicPr>
        <p:blipFill rotWithShape="1">
          <a:blip r:embed="rId2"/>
          <a:srcRect l="3332" t="4408" r="2684"/>
          <a:stretch/>
        </p:blipFill>
        <p:spPr>
          <a:xfrm>
            <a:off x="203877" y="2433228"/>
            <a:ext cx="6181697" cy="3054039"/>
          </a:xfrm>
          <a:prstGeom prst="rect">
            <a:avLst/>
          </a:prstGeom>
        </p:spPr>
      </p:pic>
      <p:pic>
        <p:nvPicPr>
          <p:cNvPr id="11" name="圖片 10">
            <a:extLst>
              <a:ext uri="{FF2B5EF4-FFF2-40B4-BE49-F238E27FC236}">
                <a16:creationId xmlns:a16="http://schemas.microsoft.com/office/drawing/2014/main" id="{326E71C4-428B-7DC8-32C1-FD5DFE92735C}"/>
              </a:ext>
            </a:extLst>
          </p:cNvPr>
          <p:cNvPicPr>
            <a:picLocks noChangeAspect="1"/>
          </p:cNvPicPr>
          <p:nvPr/>
        </p:nvPicPr>
        <p:blipFill rotWithShape="1">
          <a:blip r:embed="rId3"/>
          <a:srcRect l="2341" r="3261"/>
          <a:stretch/>
        </p:blipFill>
        <p:spPr>
          <a:xfrm>
            <a:off x="4748212" y="6268555"/>
            <a:ext cx="4953001" cy="512566"/>
          </a:xfrm>
          <a:prstGeom prst="rect">
            <a:avLst/>
          </a:prstGeom>
        </p:spPr>
      </p:pic>
      <p:pic>
        <p:nvPicPr>
          <p:cNvPr id="14" name="圖片 13">
            <a:extLst>
              <a:ext uri="{FF2B5EF4-FFF2-40B4-BE49-F238E27FC236}">
                <a16:creationId xmlns:a16="http://schemas.microsoft.com/office/drawing/2014/main" id="{7366F17B-86B8-CDC9-0107-4F5BDB1523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006" y="1654593"/>
            <a:ext cx="5502117" cy="4130398"/>
          </a:xfrm>
          <a:prstGeom prst="rect">
            <a:avLst/>
          </a:prstGeom>
        </p:spPr>
      </p:pic>
    </p:spTree>
    <p:extLst>
      <p:ext uri="{BB962C8B-B14F-4D97-AF65-F5344CB8AC3E}">
        <p14:creationId xmlns:p14="http://schemas.microsoft.com/office/powerpoint/2010/main" val="417981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BAEBC89D-E07F-0BC1-91CC-DDCF24C0C624}"/>
              </a:ext>
            </a:extLst>
          </p:cNvPr>
          <p:cNvPicPr>
            <a:picLocks noChangeAspect="1"/>
          </p:cNvPicPr>
          <p:nvPr/>
        </p:nvPicPr>
        <p:blipFill rotWithShape="1">
          <a:blip r:embed="rId2"/>
          <a:srcRect l="2341" r="3261"/>
          <a:stretch/>
        </p:blipFill>
        <p:spPr>
          <a:xfrm>
            <a:off x="4962525" y="6224623"/>
            <a:ext cx="4953001" cy="512566"/>
          </a:xfrm>
          <a:prstGeom prst="rect">
            <a:avLst/>
          </a:prstGeom>
        </p:spPr>
      </p:pic>
      <p:pic>
        <p:nvPicPr>
          <p:cNvPr id="16" name="圖片 15">
            <a:extLst>
              <a:ext uri="{FF2B5EF4-FFF2-40B4-BE49-F238E27FC236}">
                <a16:creationId xmlns:a16="http://schemas.microsoft.com/office/drawing/2014/main" id="{D3E33119-1802-A3F1-5C0E-8CE730A6CB60}"/>
              </a:ext>
            </a:extLst>
          </p:cNvPr>
          <p:cNvPicPr>
            <a:picLocks noChangeAspect="1"/>
          </p:cNvPicPr>
          <p:nvPr/>
        </p:nvPicPr>
        <p:blipFill rotWithShape="1">
          <a:blip r:embed="rId3"/>
          <a:srcRect l="2176"/>
          <a:stretch/>
        </p:blipFill>
        <p:spPr>
          <a:xfrm>
            <a:off x="4011" y="2033119"/>
            <a:ext cx="5744233" cy="3509839"/>
          </a:xfrm>
          <a:prstGeom prst="rect">
            <a:avLst/>
          </a:prstGeom>
        </p:spPr>
      </p:pic>
      <p:sp>
        <p:nvSpPr>
          <p:cNvPr id="2" name="標題 1">
            <a:extLst>
              <a:ext uri="{FF2B5EF4-FFF2-40B4-BE49-F238E27FC236}">
                <a16:creationId xmlns:a16="http://schemas.microsoft.com/office/drawing/2014/main" id="{4A8EEA44-86DF-B1F4-8782-F40EF9F153B2}"/>
              </a:ext>
            </a:extLst>
          </p:cNvPr>
          <p:cNvSpPr>
            <a:spLocks noGrp="1"/>
          </p:cNvSpPr>
          <p:nvPr>
            <p:ph type="title"/>
          </p:nvPr>
        </p:nvSpPr>
        <p:spPr>
          <a:xfrm>
            <a:off x="741948" y="202163"/>
            <a:ext cx="10515600" cy="1325563"/>
          </a:xfrm>
        </p:spPr>
        <p:txBody>
          <a:bodyPr/>
          <a:lstStyle/>
          <a:p>
            <a:r>
              <a:rPr lang="en-US" altLang="zh-TW" dirty="0"/>
              <a:t>Experiment Setting</a:t>
            </a:r>
            <a:br>
              <a:rPr lang="en-US" altLang="zh-TW" dirty="0"/>
            </a:br>
            <a:r>
              <a:rPr lang="en-US" altLang="zh-TW" sz="2000" dirty="0"/>
              <a:t>Environment (3/5)</a:t>
            </a:r>
            <a:endParaRPr lang="zh-TW" altLang="en-US" sz="2000" dirty="0"/>
          </a:p>
        </p:txBody>
      </p:sp>
      <p:sp>
        <p:nvSpPr>
          <p:cNvPr id="5" name="投影片編號版面配置區 4">
            <a:extLst>
              <a:ext uri="{FF2B5EF4-FFF2-40B4-BE49-F238E27FC236}">
                <a16:creationId xmlns:a16="http://schemas.microsoft.com/office/drawing/2014/main" id="{6CF222D4-5335-F70E-D25E-BB3714975637}"/>
              </a:ext>
            </a:extLst>
          </p:cNvPr>
          <p:cNvSpPr>
            <a:spLocks noGrp="1"/>
          </p:cNvSpPr>
          <p:nvPr>
            <p:ph type="sldNum" sz="quarter" idx="12"/>
          </p:nvPr>
        </p:nvSpPr>
        <p:spPr/>
        <p:txBody>
          <a:bodyPr/>
          <a:lstStyle/>
          <a:p>
            <a:fld id="{6535C81C-810E-4EB6-8E54-318DA1BC8B73}" type="slidenum">
              <a:rPr lang="zh-TW" altLang="en-US" smtClean="0"/>
              <a:t>18</a:t>
            </a:fld>
            <a:endParaRPr lang="zh-TW" altLang="en-US"/>
          </a:p>
        </p:txBody>
      </p:sp>
      <p:sp>
        <p:nvSpPr>
          <p:cNvPr id="10" name="文字方塊 9">
            <a:extLst>
              <a:ext uri="{FF2B5EF4-FFF2-40B4-BE49-F238E27FC236}">
                <a16:creationId xmlns:a16="http://schemas.microsoft.com/office/drawing/2014/main" id="{65900C28-1D51-C7F8-59B4-6F1ABF1FD608}"/>
              </a:ext>
            </a:extLst>
          </p:cNvPr>
          <p:cNvSpPr txBox="1"/>
          <p:nvPr/>
        </p:nvSpPr>
        <p:spPr>
          <a:xfrm>
            <a:off x="1905000" y="1819869"/>
            <a:ext cx="3810001"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Environment B: Classroom204</a:t>
            </a:r>
            <a:endParaRPr lang="zh-TW" altLang="en-US" b="1" dirty="0">
              <a:latin typeface="Arial" panose="020B0604020202020204" pitchFamily="34" charset="0"/>
              <a:cs typeface="Arial" panose="020B0604020202020204" pitchFamily="34" charset="0"/>
            </a:endParaRPr>
          </a:p>
        </p:txBody>
      </p:sp>
      <p:pic>
        <p:nvPicPr>
          <p:cNvPr id="7" name="圖片 6">
            <a:extLst>
              <a:ext uri="{FF2B5EF4-FFF2-40B4-BE49-F238E27FC236}">
                <a16:creationId xmlns:a16="http://schemas.microsoft.com/office/drawing/2014/main" id="{712EBE8A-B84E-A375-0F8B-CA3D9A0EA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89478"/>
            <a:ext cx="5806943" cy="4397121"/>
          </a:xfrm>
          <a:prstGeom prst="rect">
            <a:avLst/>
          </a:prstGeom>
        </p:spPr>
      </p:pic>
    </p:spTree>
    <p:extLst>
      <p:ext uri="{BB962C8B-B14F-4D97-AF65-F5344CB8AC3E}">
        <p14:creationId xmlns:p14="http://schemas.microsoft.com/office/powerpoint/2010/main" val="3799106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BAEBC89D-E07F-0BC1-91CC-DDCF24C0C624}"/>
              </a:ext>
            </a:extLst>
          </p:cNvPr>
          <p:cNvPicPr>
            <a:picLocks noChangeAspect="1"/>
          </p:cNvPicPr>
          <p:nvPr/>
        </p:nvPicPr>
        <p:blipFill rotWithShape="1">
          <a:blip r:embed="rId2"/>
          <a:srcRect l="2341" r="3261"/>
          <a:stretch/>
        </p:blipFill>
        <p:spPr>
          <a:xfrm>
            <a:off x="4962525" y="6224623"/>
            <a:ext cx="4953001" cy="512566"/>
          </a:xfrm>
          <a:prstGeom prst="rect">
            <a:avLst/>
          </a:prstGeom>
        </p:spPr>
      </p:pic>
      <p:sp>
        <p:nvSpPr>
          <p:cNvPr id="2" name="標題 1">
            <a:extLst>
              <a:ext uri="{FF2B5EF4-FFF2-40B4-BE49-F238E27FC236}">
                <a16:creationId xmlns:a16="http://schemas.microsoft.com/office/drawing/2014/main" id="{4A8EEA44-86DF-B1F4-8782-F40EF9F153B2}"/>
              </a:ext>
            </a:extLst>
          </p:cNvPr>
          <p:cNvSpPr>
            <a:spLocks noGrp="1"/>
          </p:cNvSpPr>
          <p:nvPr>
            <p:ph type="title"/>
          </p:nvPr>
        </p:nvSpPr>
        <p:spPr>
          <a:xfrm>
            <a:off x="753979" y="209637"/>
            <a:ext cx="10515600" cy="1325563"/>
          </a:xfrm>
        </p:spPr>
        <p:txBody>
          <a:bodyPr/>
          <a:lstStyle/>
          <a:p>
            <a:r>
              <a:rPr lang="en-US" altLang="zh-TW" dirty="0"/>
              <a:t>Experiment Setting</a:t>
            </a:r>
            <a:br>
              <a:rPr lang="en-US" altLang="zh-TW" dirty="0"/>
            </a:br>
            <a:r>
              <a:rPr lang="en-US" altLang="zh-TW" sz="2000" dirty="0"/>
              <a:t>Environment (4/5)</a:t>
            </a:r>
            <a:endParaRPr lang="zh-TW" altLang="en-US" sz="2000" dirty="0"/>
          </a:p>
        </p:txBody>
      </p:sp>
      <p:sp>
        <p:nvSpPr>
          <p:cNvPr id="5" name="投影片編號版面配置區 4">
            <a:extLst>
              <a:ext uri="{FF2B5EF4-FFF2-40B4-BE49-F238E27FC236}">
                <a16:creationId xmlns:a16="http://schemas.microsoft.com/office/drawing/2014/main" id="{6CF222D4-5335-F70E-D25E-BB3714975637}"/>
              </a:ext>
            </a:extLst>
          </p:cNvPr>
          <p:cNvSpPr>
            <a:spLocks noGrp="1"/>
          </p:cNvSpPr>
          <p:nvPr>
            <p:ph type="sldNum" sz="quarter" idx="12"/>
          </p:nvPr>
        </p:nvSpPr>
        <p:spPr/>
        <p:txBody>
          <a:bodyPr/>
          <a:lstStyle/>
          <a:p>
            <a:fld id="{6535C81C-810E-4EB6-8E54-318DA1BC8B73}" type="slidenum">
              <a:rPr lang="zh-TW" altLang="en-US" smtClean="0"/>
              <a:t>19</a:t>
            </a:fld>
            <a:endParaRPr lang="zh-TW" altLang="en-US"/>
          </a:p>
        </p:txBody>
      </p:sp>
      <p:sp>
        <p:nvSpPr>
          <p:cNvPr id="12" name="文字方塊 11">
            <a:extLst>
              <a:ext uri="{FF2B5EF4-FFF2-40B4-BE49-F238E27FC236}">
                <a16:creationId xmlns:a16="http://schemas.microsoft.com/office/drawing/2014/main" id="{F65CCCC6-3EEF-3B76-DB41-38D5B4D11D60}"/>
              </a:ext>
            </a:extLst>
          </p:cNvPr>
          <p:cNvSpPr txBox="1"/>
          <p:nvPr/>
        </p:nvSpPr>
        <p:spPr>
          <a:xfrm>
            <a:off x="1717828" y="1843795"/>
            <a:ext cx="3810001"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Environment C: Classroom203</a:t>
            </a:r>
            <a:endParaRPr lang="zh-TW" altLang="en-US" b="1" dirty="0">
              <a:latin typeface="Arial" panose="020B0604020202020204" pitchFamily="34" charset="0"/>
              <a:cs typeface="Arial" panose="020B0604020202020204" pitchFamily="34" charset="0"/>
            </a:endParaRPr>
          </a:p>
        </p:txBody>
      </p:sp>
      <p:pic>
        <p:nvPicPr>
          <p:cNvPr id="20" name="圖片 19">
            <a:extLst>
              <a:ext uri="{FF2B5EF4-FFF2-40B4-BE49-F238E27FC236}">
                <a16:creationId xmlns:a16="http://schemas.microsoft.com/office/drawing/2014/main" id="{090D6FC6-D720-074C-5D36-0AD0DD9702BB}"/>
              </a:ext>
            </a:extLst>
          </p:cNvPr>
          <p:cNvPicPr>
            <a:picLocks noChangeAspect="1"/>
          </p:cNvPicPr>
          <p:nvPr/>
        </p:nvPicPr>
        <p:blipFill rotWithShape="1">
          <a:blip r:embed="rId3"/>
          <a:srcRect l="4187" t="5127" r="5943" b="3052"/>
          <a:stretch/>
        </p:blipFill>
        <p:spPr>
          <a:xfrm>
            <a:off x="574828" y="2366234"/>
            <a:ext cx="4953001" cy="3690341"/>
          </a:xfrm>
          <a:prstGeom prst="rect">
            <a:avLst/>
          </a:prstGeom>
        </p:spPr>
      </p:pic>
      <p:pic>
        <p:nvPicPr>
          <p:cNvPr id="7" name="圖片 6">
            <a:extLst>
              <a:ext uri="{FF2B5EF4-FFF2-40B4-BE49-F238E27FC236}">
                <a16:creationId xmlns:a16="http://schemas.microsoft.com/office/drawing/2014/main" id="{D4D78547-2385-1515-DE17-A913E3C44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81222"/>
            <a:ext cx="5448772" cy="4122777"/>
          </a:xfrm>
          <a:prstGeom prst="rect">
            <a:avLst/>
          </a:prstGeom>
        </p:spPr>
      </p:pic>
    </p:spTree>
    <p:extLst>
      <p:ext uri="{BB962C8B-B14F-4D97-AF65-F5344CB8AC3E}">
        <p14:creationId xmlns:p14="http://schemas.microsoft.com/office/powerpoint/2010/main" val="222073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E7B323-C87E-71AD-860B-69336D48E155}"/>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D614D215-DA6D-E1D0-0458-879675E97553}"/>
              </a:ext>
            </a:extLst>
          </p:cNvPr>
          <p:cNvSpPr>
            <a:spLocks noGrp="1"/>
          </p:cNvSpPr>
          <p:nvPr>
            <p:ph idx="1"/>
          </p:nvPr>
        </p:nvSpPr>
        <p:spPr>
          <a:xfrm>
            <a:off x="838200" y="2055812"/>
            <a:ext cx="10515600" cy="4351339"/>
          </a:xfrm>
        </p:spPr>
        <p:txBody>
          <a:bodyPr/>
          <a:lstStyle/>
          <a:p>
            <a:r>
              <a:rPr lang="en-US" altLang="zh-TW" dirty="0"/>
              <a:t>Motivation </a:t>
            </a:r>
          </a:p>
          <a:p>
            <a:r>
              <a:rPr lang="en-US" altLang="zh-TW" dirty="0"/>
              <a:t>Problem Statement </a:t>
            </a:r>
          </a:p>
          <a:p>
            <a:r>
              <a:rPr lang="en-US" altLang="zh-TW" dirty="0"/>
              <a:t>Mathematical Formulation</a:t>
            </a:r>
          </a:p>
          <a:p>
            <a:r>
              <a:rPr lang="en-US" altLang="zh-TW" dirty="0"/>
              <a:t>Proposed Methods</a:t>
            </a:r>
          </a:p>
          <a:p>
            <a:r>
              <a:rPr lang="en-US" altLang="zh-TW" dirty="0"/>
              <a:t>Experiment Setup &amp; Results Evaluation</a:t>
            </a:r>
          </a:p>
          <a:p>
            <a:r>
              <a:rPr lang="en-US" altLang="zh-TW" dirty="0"/>
              <a:t>Conclusion</a:t>
            </a:r>
            <a:endParaRPr lang="zh-TW" altLang="en-US" dirty="0"/>
          </a:p>
        </p:txBody>
      </p:sp>
      <p:sp>
        <p:nvSpPr>
          <p:cNvPr id="8" name="投影片編號版面配置區 7">
            <a:extLst>
              <a:ext uri="{FF2B5EF4-FFF2-40B4-BE49-F238E27FC236}">
                <a16:creationId xmlns:a16="http://schemas.microsoft.com/office/drawing/2014/main" id="{FCB38DEA-FF27-5ADE-7679-2C61ED7905E0}"/>
              </a:ext>
            </a:extLst>
          </p:cNvPr>
          <p:cNvSpPr>
            <a:spLocks noGrp="1"/>
          </p:cNvSpPr>
          <p:nvPr>
            <p:ph type="sldNum" sz="quarter" idx="12"/>
          </p:nvPr>
        </p:nvSpPr>
        <p:spPr/>
        <p:txBody>
          <a:bodyPr/>
          <a:lstStyle/>
          <a:p>
            <a:fld id="{6535C81C-810E-4EB6-8E54-318DA1BC8B73}" type="slidenum">
              <a:rPr lang="zh-TW" altLang="en-US" smtClean="0"/>
              <a:t>2</a:t>
            </a:fld>
            <a:endParaRPr lang="zh-TW" altLang="en-US"/>
          </a:p>
        </p:txBody>
      </p:sp>
    </p:spTree>
    <p:extLst>
      <p:ext uri="{BB962C8B-B14F-4D97-AF65-F5344CB8AC3E}">
        <p14:creationId xmlns:p14="http://schemas.microsoft.com/office/powerpoint/2010/main" val="27484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BAEBC89D-E07F-0BC1-91CC-DDCF24C0C624}"/>
              </a:ext>
            </a:extLst>
          </p:cNvPr>
          <p:cNvPicPr>
            <a:picLocks noChangeAspect="1"/>
          </p:cNvPicPr>
          <p:nvPr/>
        </p:nvPicPr>
        <p:blipFill rotWithShape="1">
          <a:blip r:embed="rId2"/>
          <a:srcRect l="2341" r="3261"/>
          <a:stretch/>
        </p:blipFill>
        <p:spPr>
          <a:xfrm>
            <a:off x="4962525" y="6224623"/>
            <a:ext cx="4953001" cy="512566"/>
          </a:xfrm>
          <a:prstGeom prst="rect">
            <a:avLst/>
          </a:prstGeom>
        </p:spPr>
      </p:pic>
      <p:sp>
        <p:nvSpPr>
          <p:cNvPr id="2" name="標題 1">
            <a:extLst>
              <a:ext uri="{FF2B5EF4-FFF2-40B4-BE49-F238E27FC236}">
                <a16:creationId xmlns:a16="http://schemas.microsoft.com/office/drawing/2014/main" id="{4A8EEA44-86DF-B1F4-8782-F40EF9F153B2}"/>
              </a:ext>
            </a:extLst>
          </p:cNvPr>
          <p:cNvSpPr>
            <a:spLocks noGrp="1"/>
          </p:cNvSpPr>
          <p:nvPr>
            <p:ph type="title"/>
          </p:nvPr>
        </p:nvSpPr>
        <p:spPr>
          <a:xfrm>
            <a:off x="753978" y="155124"/>
            <a:ext cx="10515600" cy="1325563"/>
          </a:xfrm>
        </p:spPr>
        <p:txBody>
          <a:bodyPr/>
          <a:lstStyle/>
          <a:p>
            <a:r>
              <a:rPr lang="en-US" altLang="zh-TW" dirty="0"/>
              <a:t>Experiment Setting</a:t>
            </a:r>
            <a:br>
              <a:rPr lang="en-US" altLang="zh-TW" dirty="0"/>
            </a:br>
            <a:r>
              <a:rPr lang="en-US" altLang="zh-TW" sz="2000" dirty="0"/>
              <a:t>Environment (5/5)</a:t>
            </a:r>
            <a:endParaRPr lang="zh-TW" altLang="en-US" sz="2000" dirty="0"/>
          </a:p>
        </p:txBody>
      </p:sp>
      <p:sp>
        <p:nvSpPr>
          <p:cNvPr id="5" name="投影片編號版面配置區 4">
            <a:extLst>
              <a:ext uri="{FF2B5EF4-FFF2-40B4-BE49-F238E27FC236}">
                <a16:creationId xmlns:a16="http://schemas.microsoft.com/office/drawing/2014/main" id="{6CF222D4-5335-F70E-D25E-BB3714975637}"/>
              </a:ext>
            </a:extLst>
          </p:cNvPr>
          <p:cNvSpPr>
            <a:spLocks noGrp="1"/>
          </p:cNvSpPr>
          <p:nvPr>
            <p:ph type="sldNum" sz="quarter" idx="12"/>
          </p:nvPr>
        </p:nvSpPr>
        <p:spPr/>
        <p:txBody>
          <a:bodyPr/>
          <a:lstStyle/>
          <a:p>
            <a:fld id="{6535C81C-810E-4EB6-8E54-318DA1BC8B73}" type="slidenum">
              <a:rPr lang="zh-TW" altLang="en-US" smtClean="0"/>
              <a:t>20</a:t>
            </a:fld>
            <a:endParaRPr lang="zh-TW" altLang="en-US"/>
          </a:p>
        </p:txBody>
      </p:sp>
      <p:sp>
        <p:nvSpPr>
          <p:cNvPr id="12" name="文字方塊 11">
            <a:extLst>
              <a:ext uri="{FF2B5EF4-FFF2-40B4-BE49-F238E27FC236}">
                <a16:creationId xmlns:a16="http://schemas.microsoft.com/office/drawing/2014/main" id="{F65CCCC6-3EEF-3B76-DB41-38D5B4D11D60}"/>
              </a:ext>
            </a:extLst>
          </p:cNvPr>
          <p:cNvSpPr txBox="1"/>
          <p:nvPr/>
        </p:nvSpPr>
        <p:spPr>
          <a:xfrm>
            <a:off x="1569397" y="1794604"/>
            <a:ext cx="3810001" cy="369332"/>
          </a:xfrm>
          <a:prstGeom prst="rect">
            <a:avLst/>
          </a:prstGeom>
          <a:noFill/>
        </p:spPr>
        <p:txBody>
          <a:bodyPr wrap="square" rtlCol="0">
            <a:spAutoFit/>
          </a:bodyPr>
          <a:lstStyle/>
          <a:p>
            <a:r>
              <a:rPr lang="en-US" altLang="zh-TW" b="1" dirty="0">
                <a:latin typeface="Arial" panose="020B0604020202020204" pitchFamily="34" charset="0"/>
                <a:cs typeface="Arial" panose="020B0604020202020204" pitchFamily="34" charset="0"/>
              </a:rPr>
              <a:t>Environment D : Classroom 105</a:t>
            </a:r>
            <a:endParaRPr lang="zh-TW" altLang="en-US" b="1" dirty="0">
              <a:latin typeface="Arial" panose="020B0604020202020204" pitchFamily="34" charset="0"/>
              <a:cs typeface="Arial" panose="020B0604020202020204" pitchFamily="34" charset="0"/>
            </a:endParaRPr>
          </a:p>
        </p:txBody>
      </p:sp>
      <p:pic>
        <p:nvPicPr>
          <p:cNvPr id="6" name="圖片 5">
            <a:extLst>
              <a:ext uri="{FF2B5EF4-FFF2-40B4-BE49-F238E27FC236}">
                <a16:creationId xmlns:a16="http://schemas.microsoft.com/office/drawing/2014/main" id="{723D027A-E0D8-6375-7D28-AC9749470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436" y="1452620"/>
            <a:ext cx="5951736" cy="4458086"/>
          </a:xfrm>
          <a:prstGeom prst="rect">
            <a:avLst/>
          </a:prstGeom>
        </p:spPr>
      </p:pic>
      <p:pic>
        <p:nvPicPr>
          <p:cNvPr id="9" name="圖片 8">
            <a:extLst>
              <a:ext uri="{FF2B5EF4-FFF2-40B4-BE49-F238E27FC236}">
                <a16:creationId xmlns:a16="http://schemas.microsoft.com/office/drawing/2014/main" id="{AA017BF8-E368-660D-6457-7B1CA5337F56}"/>
              </a:ext>
            </a:extLst>
          </p:cNvPr>
          <p:cNvPicPr>
            <a:picLocks noChangeAspect="1"/>
          </p:cNvPicPr>
          <p:nvPr/>
        </p:nvPicPr>
        <p:blipFill>
          <a:blip r:embed="rId4"/>
          <a:stretch>
            <a:fillRect/>
          </a:stretch>
        </p:blipFill>
        <p:spPr>
          <a:xfrm>
            <a:off x="280063" y="2475700"/>
            <a:ext cx="5099335" cy="2896609"/>
          </a:xfrm>
          <a:prstGeom prst="rect">
            <a:avLst/>
          </a:prstGeom>
        </p:spPr>
      </p:pic>
    </p:spTree>
    <p:extLst>
      <p:ext uri="{BB962C8B-B14F-4D97-AF65-F5344CB8AC3E}">
        <p14:creationId xmlns:p14="http://schemas.microsoft.com/office/powerpoint/2010/main" val="301690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5EF1EC-0C1D-8DAD-4C35-7FB43446995D}"/>
              </a:ext>
            </a:extLst>
          </p:cNvPr>
          <p:cNvSpPr>
            <a:spLocks noGrp="1"/>
          </p:cNvSpPr>
          <p:nvPr>
            <p:ph type="title"/>
          </p:nvPr>
        </p:nvSpPr>
        <p:spPr>
          <a:xfrm>
            <a:off x="741948" y="220385"/>
            <a:ext cx="10515600" cy="1325563"/>
          </a:xfrm>
        </p:spPr>
        <p:txBody>
          <a:bodyPr/>
          <a:lstStyle/>
          <a:p>
            <a:r>
              <a:rPr lang="en-US" altLang="zh-TW" dirty="0"/>
              <a:t>Experiment Setting</a:t>
            </a:r>
            <a:br>
              <a:rPr lang="en-US" altLang="zh-TW" dirty="0"/>
            </a:br>
            <a:r>
              <a:rPr lang="en-US" altLang="zh-TW" sz="2000" dirty="0"/>
              <a:t>Equipment</a:t>
            </a:r>
            <a:endParaRPr lang="zh-TW" altLang="en-US" sz="2000" dirty="0"/>
          </a:p>
        </p:txBody>
      </p:sp>
      <p:sp>
        <p:nvSpPr>
          <p:cNvPr id="3" name="內容版面配置區 2">
            <a:extLst>
              <a:ext uri="{FF2B5EF4-FFF2-40B4-BE49-F238E27FC236}">
                <a16:creationId xmlns:a16="http://schemas.microsoft.com/office/drawing/2014/main" id="{6E48A756-F288-B24C-6237-CC27C88893DD}"/>
              </a:ext>
            </a:extLst>
          </p:cNvPr>
          <p:cNvSpPr>
            <a:spLocks noGrp="1"/>
          </p:cNvSpPr>
          <p:nvPr>
            <p:ph idx="1"/>
          </p:nvPr>
        </p:nvSpPr>
        <p:spPr>
          <a:xfrm>
            <a:off x="838200" y="2013831"/>
            <a:ext cx="5825647" cy="4351339"/>
          </a:xfrm>
        </p:spPr>
        <p:txBody>
          <a:bodyPr>
            <a:normAutofit/>
          </a:bodyPr>
          <a:lstStyle/>
          <a:p>
            <a:r>
              <a:rPr lang="en-US" altLang="zh-TW" sz="1800" dirty="0"/>
              <a:t>Two computers with </a:t>
            </a:r>
            <a:r>
              <a:rPr lang="en-US" altLang="zh-TW" sz="1800" dirty="0">
                <a:solidFill>
                  <a:srgbClr val="FF0000"/>
                </a:solidFill>
              </a:rPr>
              <a:t>Intel AX200/210</a:t>
            </a:r>
            <a:r>
              <a:rPr lang="en-US" altLang="zh-TW" sz="1800" dirty="0"/>
              <a:t> series NICs, which have two antennas, are the transmitter and receiver respectively in this work.</a:t>
            </a:r>
          </a:p>
          <a:p>
            <a:endParaRPr lang="en-US" altLang="zh-TW" sz="1800" dirty="0"/>
          </a:p>
          <a:p>
            <a:r>
              <a:rPr lang="en-US" altLang="zh-TW" sz="1800" dirty="0"/>
              <a:t>We utilize a </a:t>
            </a:r>
            <a:r>
              <a:rPr lang="en-US" altLang="zh-TW" sz="1800" dirty="0">
                <a:solidFill>
                  <a:srgbClr val="FF0000"/>
                </a:solidFill>
              </a:rPr>
              <a:t>5.25 GHz</a:t>
            </a:r>
            <a:r>
              <a:rPr lang="en-US" altLang="zh-TW" sz="1800" dirty="0"/>
              <a:t> frequency and </a:t>
            </a:r>
            <a:r>
              <a:rPr lang="en-US" altLang="zh-TW" sz="1800" dirty="0">
                <a:solidFill>
                  <a:srgbClr val="FF0000"/>
                </a:solidFill>
              </a:rPr>
              <a:t>160 MHz</a:t>
            </a:r>
            <a:r>
              <a:rPr lang="en-US" altLang="zh-TW" sz="1800" dirty="0"/>
              <a:t> bandwidth, which can collect </a:t>
            </a:r>
            <a:r>
              <a:rPr lang="en-US" altLang="zh-TW" sz="1800" dirty="0">
                <a:solidFill>
                  <a:srgbClr val="FF0000"/>
                </a:solidFill>
              </a:rPr>
              <a:t>2025 subcarriers </a:t>
            </a:r>
            <a:r>
              <a:rPr lang="en-US" altLang="zh-TW" sz="1800" dirty="0"/>
              <a:t>in a packet.</a:t>
            </a:r>
          </a:p>
          <a:p>
            <a:endParaRPr lang="en-US" altLang="zh-TW" sz="1800" dirty="0"/>
          </a:p>
          <a:p>
            <a:r>
              <a:rPr lang="en-US" altLang="zh-TW" sz="1800" dirty="0"/>
              <a:t>Each time we transmit </a:t>
            </a:r>
            <a:r>
              <a:rPr lang="en-US" altLang="zh-TW" sz="1800" dirty="0">
                <a:solidFill>
                  <a:srgbClr val="FF0000"/>
                </a:solidFill>
              </a:rPr>
              <a:t>500 packets for one sample</a:t>
            </a:r>
            <a:r>
              <a:rPr lang="en-US" altLang="zh-TW" sz="1800" dirty="0"/>
              <a:t>.</a:t>
            </a:r>
          </a:p>
          <a:p>
            <a:endParaRPr lang="en-US" altLang="zh-TW" sz="1800" dirty="0"/>
          </a:p>
          <a:p>
            <a:r>
              <a:rPr lang="en-US" altLang="zh-TW" sz="1800" dirty="0"/>
              <a:t>We apply a </a:t>
            </a:r>
            <a:r>
              <a:rPr lang="en-US" altLang="zh-TW" sz="1800" dirty="0">
                <a:solidFill>
                  <a:srgbClr val="FF0000"/>
                </a:solidFill>
              </a:rPr>
              <a:t>40 Hz sampling rate</a:t>
            </a:r>
            <a:r>
              <a:rPr lang="en-US" altLang="zh-TW" sz="1800" dirty="0"/>
              <a:t>,</a:t>
            </a:r>
            <a:r>
              <a:rPr lang="en-US" altLang="zh-TW" sz="1800" dirty="0">
                <a:solidFill>
                  <a:srgbClr val="FF0000"/>
                </a:solidFill>
              </a:rPr>
              <a:t> </a:t>
            </a:r>
            <a:r>
              <a:rPr lang="en-US" altLang="zh-TW" sz="1800" dirty="0"/>
              <a:t>so every sample is 12.5 seconds.</a:t>
            </a:r>
          </a:p>
        </p:txBody>
      </p:sp>
      <p:sp>
        <p:nvSpPr>
          <p:cNvPr id="5" name="投影片編號版面配置區 4">
            <a:extLst>
              <a:ext uri="{FF2B5EF4-FFF2-40B4-BE49-F238E27FC236}">
                <a16:creationId xmlns:a16="http://schemas.microsoft.com/office/drawing/2014/main" id="{53112B3C-31BA-048C-0F82-888D2C062425}"/>
              </a:ext>
            </a:extLst>
          </p:cNvPr>
          <p:cNvSpPr>
            <a:spLocks noGrp="1"/>
          </p:cNvSpPr>
          <p:nvPr>
            <p:ph type="sldNum" sz="quarter" idx="12"/>
          </p:nvPr>
        </p:nvSpPr>
        <p:spPr/>
        <p:txBody>
          <a:bodyPr/>
          <a:lstStyle/>
          <a:p>
            <a:fld id="{6535C81C-810E-4EB6-8E54-318DA1BC8B73}" type="slidenum">
              <a:rPr lang="zh-TW" altLang="en-US" smtClean="0"/>
              <a:t>21</a:t>
            </a:fld>
            <a:endParaRPr lang="zh-TW" altLang="en-US" dirty="0"/>
          </a:p>
        </p:txBody>
      </p:sp>
      <p:pic>
        <p:nvPicPr>
          <p:cNvPr id="7" name="圖片 6">
            <a:extLst>
              <a:ext uri="{FF2B5EF4-FFF2-40B4-BE49-F238E27FC236}">
                <a16:creationId xmlns:a16="http://schemas.microsoft.com/office/drawing/2014/main" id="{590128BF-50CC-7B79-174D-C41F5B5FF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5089" y="2359886"/>
            <a:ext cx="2161472" cy="2881313"/>
          </a:xfrm>
          <a:prstGeom prst="rect">
            <a:avLst/>
          </a:prstGeom>
        </p:spPr>
      </p:pic>
      <p:pic>
        <p:nvPicPr>
          <p:cNvPr id="9" name="圖片 8">
            <a:extLst>
              <a:ext uri="{FF2B5EF4-FFF2-40B4-BE49-F238E27FC236}">
                <a16:creationId xmlns:a16="http://schemas.microsoft.com/office/drawing/2014/main" id="{47F097D0-576E-4FD1-C7FE-64017A372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732" y="2359887"/>
            <a:ext cx="2161472" cy="2881312"/>
          </a:xfrm>
          <a:prstGeom prst="rect">
            <a:avLst/>
          </a:prstGeom>
        </p:spPr>
      </p:pic>
      <p:sp>
        <p:nvSpPr>
          <p:cNvPr id="10" name="文字方塊 9">
            <a:extLst>
              <a:ext uri="{FF2B5EF4-FFF2-40B4-BE49-F238E27FC236}">
                <a16:creationId xmlns:a16="http://schemas.microsoft.com/office/drawing/2014/main" id="{860D2A7A-4B4F-9E5D-4089-127C25424F7C}"/>
              </a:ext>
            </a:extLst>
          </p:cNvPr>
          <p:cNvSpPr txBox="1"/>
          <p:nvPr/>
        </p:nvSpPr>
        <p:spPr>
          <a:xfrm>
            <a:off x="7504618" y="5330223"/>
            <a:ext cx="1409700"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Transmitter</a:t>
            </a:r>
            <a:endParaRPr lang="zh-TW" altLang="en-US" dirty="0">
              <a:latin typeface="Arial" panose="020B0604020202020204" pitchFamily="34" charset="0"/>
              <a:cs typeface="Arial" panose="020B0604020202020204" pitchFamily="34" charset="0"/>
            </a:endParaRPr>
          </a:p>
        </p:txBody>
      </p:sp>
      <p:sp>
        <p:nvSpPr>
          <p:cNvPr id="11" name="文字方塊 10">
            <a:extLst>
              <a:ext uri="{FF2B5EF4-FFF2-40B4-BE49-F238E27FC236}">
                <a16:creationId xmlns:a16="http://schemas.microsoft.com/office/drawing/2014/main" id="{2F0F4A5F-F65C-D2F6-5B7A-B20F0371CC70}"/>
              </a:ext>
            </a:extLst>
          </p:cNvPr>
          <p:cNvSpPr txBox="1"/>
          <p:nvPr/>
        </p:nvSpPr>
        <p:spPr>
          <a:xfrm>
            <a:off x="10328429" y="5330223"/>
            <a:ext cx="1409700" cy="369332"/>
          </a:xfrm>
          <a:prstGeom prst="rect">
            <a:avLst/>
          </a:prstGeom>
          <a:noFill/>
        </p:spPr>
        <p:txBody>
          <a:bodyPr wrap="square" rtlCol="0">
            <a:spAutoFit/>
          </a:bodyPr>
          <a:lstStyle/>
          <a:p>
            <a:r>
              <a:rPr lang="en-US" altLang="zh-TW" dirty="0">
                <a:latin typeface="Arial" panose="020B0604020202020204" pitchFamily="34" charset="0"/>
                <a:cs typeface="Arial" panose="020B0604020202020204" pitchFamily="34" charset="0"/>
              </a:rPr>
              <a:t>Receiver</a:t>
            </a:r>
            <a:endParaRPr lang="zh-TW"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79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1522B-4FCF-70C2-EE92-F3FDB3654CC5}"/>
              </a:ext>
            </a:extLst>
          </p:cNvPr>
          <p:cNvSpPr>
            <a:spLocks noGrp="1"/>
          </p:cNvSpPr>
          <p:nvPr>
            <p:ph type="title"/>
          </p:nvPr>
        </p:nvSpPr>
        <p:spPr>
          <a:xfrm>
            <a:off x="838200" y="243594"/>
            <a:ext cx="10515600" cy="1325563"/>
          </a:xfrm>
        </p:spPr>
        <p:txBody>
          <a:bodyPr>
            <a:normAutofit/>
          </a:bodyPr>
          <a:lstStyle/>
          <a:p>
            <a:r>
              <a:rPr lang="en-US" altLang="zh-TW" sz="3600" dirty="0"/>
              <a:t>Evaluation </a:t>
            </a:r>
            <a:br>
              <a:rPr lang="en-US" altLang="zh-TW" sz="3600" dirty="0"/>
            </a:br>
            <a:r>
              <a:rPr lang="en-US" altLang="zh-TW" sz="2000" dirty="0"/>
              <a:t>Different Model of Cross-environment Performance (1/2)</a:t>
            </a:r>
            <a:endParaRPr lang="zh-TW" altLang="en-US" sz="2000" dirty="0"/>
          </a:p>
        </p:txBody>
      </p:sp>
      <p:sp>
        <p:nvSpPr>
          <p:cNvPr id="5" name="投影片編號版面配置區 4">
            <a:extLst>
              <a:ext uri="{FF2B5EF4-FFF2-40B4-BE49-F238E27FC236}">
                <a16:creationId xmlns:a16="http://schemas.microsoft.com/office/drawing/2014/main" id="{D1537434-88B0-DC88-12DE-B36CD4AE538E}"/>
              </a:ext>
            </a:extLst>
          </p:cNvPr>
          <p:cNvSpPr>
            <a:spLocks noGrp="1"/>
          </p:cNvSpPr>
          <p:nvPr>
            <p:ph type="sldNum" sz="quarter" idx="12"/>
          </p:nvPr>
        </p:nvSpPr>
        <p:spPr>
          <a:xfrm>
            <a:off x="8944797" y="6115933"/>
            <a:ext cx="2921493" cy="498473"/>
          </a:xfrm>
        </p:spPr>
        <p:txBody>
          <a:bodyPr/>
          <a:lstStyle/>
          <a:p>
            <a:fld id="{6535C81C-810E-4EB6-8E54-318DA1BC8B73}" type="slidenum">
              <a:rPr lang="zh-TW" altLang="en-US" smtClean="0"/>
              <a:pPr/>
              <a:t>22</a:t>
            </a:fld>
            <a:endParaRPr lang="zh-TW" altLang="en-US" dirty="0"/>
          </a:p>
        </p:txBody>
      </p:sp>
      <p:graphicFrame>
        <p:nvGraphicFramePr>
          <p:cNvPr id="17" name="圖表 16">
            <a:extLst>
              <a:ext uri="{FF2B5EF4-FFF2-40B4-BE49-F238E27FC236}">
                <a16:creationId xmlns:a16="http://schemas.microsoft.com/office/drawing/2014/main" id="{64C61677-65FA-47A0-98EA-CBE4FB24B513}"/>
              </a:ext>
            </a:extLst>
          </p:cNvPr>
          <p:cNvGraphicFramePr/>
          <p:nvPr>
            <p:extLst>
              <p:ext uri="{D42A27DB-BD31-4B8C-83A1-F6EECF244321}">
                <p14:modId xmlns:p14="http://schemas.microsoft.com/office/powerpoint/2010/main" val="228639440"/>
              </p:ext>
            </p:extLst>
          </p:nvPr>
        </p:nvGraphicFramePr>
        <p:xfrm>
          <a:off x="222585" y="1654991"/>
          <a:ext cx="5444290" cy="40961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A81C9396-8E9A-41B8-83D9-7D626287B217}"/>
              </a:ext>
            </a:extLst>
          </p:cNvPr>
          <p:cNvGraphicFramePr/>
          <p:nvPr>
            <p:extLst>
              <p:ext uri="{D42A27DB-BD31-4B8C-83A1-F6EECF244321}">
                <p14:modId xmlns:p14="http://schemas.microsoft.com/office/powerpoint/2010/main" val="2988632959"/>
              </p:ext>
            </p:extLst>
          </p:nvPr>
        </p:nvGraphicFramePr>
        <p:xfrm>
          <a:off x="5772730" y="1603134"/>
          <a:ext cx="5729460" cy="4199817"/>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直線單箭頭接點 5">
            <a:extLst>
              <a:ext uri="{FF2B5EF4-FFF2-40B4-BE49-F238E27FC236}">
                <a16:creationId xmlns:a16="http://schemas.microsoft.com/office/drawing/2014/main" id="{B51CAAFB-3FC7-E1C8-BBFE-D76AEFCD77D8}"/>
              </a:ext>
            </a:extLst>
          </p:cNvPr>
          <p:cNvCxnSpPr/>
          <p:nvPr/>
        </p:nvCxnSpPr>
        <p:spPr>
          <a:xfrm flipV="1">
            <a:off x="1576136" y="3429000"/>
            <a:ext cx="252663" cy="589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66E9C240-8944-33C6-55FB-8D9A98282BC4}"/>
              </a:ext>
            </a:extLst>
          </p:cNvPr>
          <p:cNvCxnSpPr/>
          <p:nvPr/>
        </p:nvCxnSpPr>
        <p:spPr>
          <a:xfrm flipV="1">
            <a:off x="7020426" y="3377616"/>
            <a:ext cx="252663" cy="589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2EFDB4FA-00F3-CB54-4494-EAE2777A7065}"/>
              </a:ext>
            </a:extLst>
          </p:cNvPr>
          <p:cNvCxnSpPr>
            <a:cxnSpLocks/>
          </p:cNvCxnSpPr>
          <p:nvPr/>
        </p:nvCxnSpPr>
        <p:spPr>
          <a:xfrm flipV="1">
            <a:off x="8520785" y="3136985"/>
            <a:ext cx="334457" cy="950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32F5C24-F6D1-2BEB-631B-C52F65F96F01}"/>
              </a:ext>
            </a:extLst>
          </p:cNvPr>
          <p:cNvCxnSpPr>
            <a:cxnSpLocks/>
          </p:cNvCxnSpPr>
          <p:nvPr/>
        </p:nvCxnSpPr>
        <p:spPr>
          <a:xfrm flipV="1">
            <a:off x="10102938" y="2815389"/>
            <a:ext cx="384399" cy="1272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E99D9202-44BE-FF52-DD5D-0E8115F06D5D}"/>
              </a:ext>
            </a:extLst>
          </p:cNvPr>
          <p:cNvSpPr txBox="1"/>
          <p:nvPr/>
        </p:nvSpPr>
        <p:spPr>
          <a:xfrm>
            <a:off x="9652059" y="3223727"/>
            <a:ext cx="901757" cy="307777"/>
          </a:xfrm>
          <a:prstGeom prst="rect">
            <a:avLst/>
          </a:prstGeom>
          <a:noFill/>
        </p:spPr>
        <p:txBody>
          <a:bodyPr wrap="square" rtlCol="0">
            <a:spAutoFit/>
          </a:bodyPr>
          <a:lstStyle/>
          <a:p>
            <a:r>
              <a:rPr lang="en-US" altLang="zh-TW" sz="1400" dirty="0">
                <a:solidFill>
                  <a:srgbClr val="FF0000"/>
                </a:solidFill>
                <a:latin typeface="Arial" panose="020B0604020202020204" pitchFamily="34" charset="0"/>
                <a:cs typeface="Arial" panose="020B0604020202020204" pitchFamily="34" charset="0"/>
              </a:rPr>
              <a:t>56.74</a:t>
            </a:r>
            <a:endParaRPr lang="zh-TW"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129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1522B-4FCF-70C2-EE92-F3FDB3654CC5}"/>
              </a:ext>
            </a:extLst>
          </p:cNvPr>
          <p:cNvSpPr>
            <a:spLocks noGrp="1"/>
          </p:cNvSpPr>
          <p:nvPr>
            <p:ph type="title"/>
          </p:nvPr>
        </p:nvSpPr>
        <p:spPr>
          <a:xfrm>
            <a:off x="838200" y="243594"/>
            <a:ext cx="10515600" cy="1325563"/>
          </a:xfrm>
        </p:spPr>
        <p:txBody>
          <a:bodyPr>
            <a:normAutofit/>
          </a:bodyPr>
          <a:lstStyle/>
          <a:p>
            <a:r>
              <a:rPr lang="en-US" altLang="zh-TW" sz="3600" dirty="0"/>
              <a:t>Evaluation </a:t>
            </a:r>
            <a:br>
              <a:rPr lang="en-US" altLang="zh-TW" sz="3600" dirty="0"/>
            </a:br>
            <a:r>
              <a:rPr lang="en-US" altLang="zh-TW" sz="2000" dirty="0"/>
              <a:t>Different Model of Cross-environment Performance (2/2)</a:t>
            </a:r>
            <a:endParaRPr lang="zh-TW" altLang="en-US" sz="2000" dirty="0"/>
          </a:p>
        </p:txBody>
      </p:sp>
      <p:sp>
        <p:nvSpPr>
          <p:cNvPr id="5" name="投影片編號版面配置區 4">
            <a:extLst>
              <a:ext uri="{FF2B5EF4-FFF2-40B4-BE49-F238E27FC236}">
                <a16:creationId xmlns:a16="http://schemas.microsoft.com/office/drawing/2014/main" id="{D1537434-88B0-DC88-12DE-B36CD4AE538E}"/>
              </a:ext>
            </a:extLst>
          </p:cNvPr>
          <p:cNvSpPr>
            <a:spLocks noGrp="1"/>
          </p:cNvSpPr>
          <p:nvPr>
            <p:ph type="sldNum" sz="quarter" idx="12"/>
          </p:nvPr>
        </p:nvSpPr>
        <p:spPr>
          <a:xfrm>
            <a:off x="8944797" y="6115933"/>
            <a:ext cx="2921493" cy="498473"/>
          </a:xfrm>
        </p:spPr>
        <p:txBody>
          <a:bodyPr/>
          <a:lstStyle/>
          <a:p>
            <a:fld id="{6535C81C-810E-4EB6-8E54-318DA1BC8B73}" type="slidenum">
              <a:rPr lang="zh-TW" altLang="en-US" smtClean="0"/>
              <a:pPr/>
              <a:t>23</a:t>
            </a:fld>
            <a:endParaRPr lang="zh-TW" altLang="en-US" dirty="0"/>
          </a:p>
        </p:txBody>
      </p:sp>
      <p:graphicFrame>
        <p:nvGraphicFramePr>
          <p:cNvPr id="17" name="圖表 16">
            <a:extLst>
              <a:ext uri="{FF2B5EF4-FFF2-40B4-BE49-F238E27FC236}">
                <a16:creationId xmlns:a16="http://schemas.microsoft.com/office/drawing/2014/main" id="{64C61677-65FA-47A0-98EA-CBE4FB24B513}"/>
              </a:ext>
            </a:extLst>
          </p:cNvPr>
          <p:cNvGraphicFramePr/>
          <p:nvPr>
            <p:extLst>
              <p:ext uri="{D42A27DB-BD31-4B8C-83A1-F6EECF244321}">
                <p14:modId xmlns:p14="http://schemas.microsoft.com/office/powerpoint/2010/main" val="3442960929"/>
              </p:ext>
            </p:extLst>
          </p:nvPr>
        </p:nvGraphicFramePr>
        <p:xfrm>
          <a:off x="222585" y="1665975"/>
          <a:ext cx="5444290" cy="4085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圖表 19">
            <a:extLst>
              <a:ext uri="{FF2B5EF4-FFF2-40B4-BE49-F238E27FC236}">
                <a16:creationId xmlns:a16="http://schemas.microsoft.com/office/drawing/2014/main" id="{A81C9396-8E9A-41B8-83D9-7D626287B217}"/>
              </a:ext>
            </a:extLst>
          </p:cNvPr>
          <p:cNvGraphicFramePr/>
          <p:nvPr>
            <p:extLst>
              <p:ext uri="{D42A27DB-BD31-4B8C-83A1-F6EECF244321}">
                <p14:modId xmlns:p14="http://schemas.microsoft.com/office/powerpoint/2010/main" val="1633051391"/>
              </p:ext>
            </p:extLst>
          </p:nvPr>
        </p:nvGraphicFramePr>
        <p:xfrm>
          <a:off x="5832888" y="1608626"/>
          <a:ext cx="5729460" cy="4199817"/>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直線單箭頭接點 2">
            <a:extLst>
              <a:ext uri="{FF2B5EF4-FFF2-40B4-BE49-F238E27FC236}">
                <a16:creationId xmlns:a16="http://schemas.microsoft.com/office/drawing/2014/main" id="{8C574964-6471-E9FB-492B-8D6B3B6F9BE3}"/>
              </a:ext>
            </a:extLst>
          </p:cNvPr>
          <p:cNvCxnSpPr>
            <a:cxnSpLocks/>
          </p:cNvCxnSpPr>
          <p:nvPr/>
        </p:nvCxnSpPr>
        <p:spPr>
          <a:xfrm flipV="1">
            <a:off x="1576136" y="3140242"/>
            <a:ext cx="288759" cy="878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56494A99-6A56-DB9A-B461-711C6ED9FD79}"/>
              </a:ext>
            </a:extLst>
          </p:cNvPr>
          <p:cNvCxnSpPr>
            <a:cxnSpLocks/>
          </p:cNvCxnSpPr>
          <p:nvPr/>
        </p:nvCxnSpPr>
        <p:spPr>
          <a:xfrm flipV="1">
            <a:off x="3111666" y="3140242"/>
            <a:ext cx="213560" cy="2887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497370A-E7C7-C65E-77B5-06E0B72E0407}"/>
              </a:ext>
            </a:extLst>
          </p:cNvPr>
          <p:cNvCxnSpPr>
            <a:cxnSpLocks/>
          </p:cNvCxnSpPr>
          <p:nvPr/>
        </p:nvCxnSpPr>
        <p:spPr>
          <a:xfrm flipV="1">
            <a:off x="4451684" y="2586789"/>
            <a:ext cx="421106" cy="336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2F7840B7-53DC-D2CE-C030-5F91BAD12CED}"/>
              </a:ext>
            </a:extLst>
          </p:cNvPr>
          <p:cNvCxnSpPr/>
          <p:nvPr/>
        </p:nvCxnSpPr>
        <p:spPr>
          <a:xfrm flipH="1">
            <a:off x="6781372" y="5375870"/>
            <a:ext cx="228600" cy="529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88C59D4C-4EED-B230-C519-28132E34756E}"/>
              </a:ext>
            </a:extLst>
          </p:cNvPr>
          <p:cNvSpPr txBox="1"/>
          <p:nvPr/>
        </p:nvSpPr>
        <p:spPr>
          <a:xfrm>
            <a:off x="5209674" y="5847912"/>
            <a:ext cx="4199021" cy="646331"/>
          </a:xfrm>
          <a:prstGeom prst="rect">
            <a:avLst/>
          </a:prstGeom>
          <a:noFill/>
        </p:spPr>
        <p:txBody>
          <a:bodyPr wrap="square" rtlCol="0">
            <a:spAutoFit/>
          </a:bodyPr>
          <a:lstStyle/>
          <a:p>
            <a:r>
              <a:rPr lang="en-US" altLang="zh-TW" dirty="0">
                <a:solidFill>
                  <a:srgbClr val="FF0000"/>
                </a:solidFill>
                <a:latin typeface="Arial" panose="020B0604020202020204" pitchFamily="34" charset="0"/>
                <a:cs typeface="Arial" panose="020B0604020202020204" pitchFamily="34" charset="0"/>
              </a:rPr>
              <a:t>The two walking patterns lead the data hard to classify</a:t>
            </a:r>
            <a:endParaRPr lang="zh-TW" alt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99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A7D5A-C6AA-86BE-BD48-071D88CBCA0E}"/>
              </a:ext>
            </a:extLst>
          </p:cNvPr>
          <p:cNvSpPr>
            <a:spLocks noGrp="1"/>
          </p:cNvSpPr>
          <p:nvPr>
            <p:ph type="title"/>
          </p:nvPr>
        </p:nvSpPr>
        <p:spPr>
          <a:xfrm>
            <a:off x="798095" y="182563"/>
            <a:ext cx="11040121" cy="1325563"/>
          </a:xfrm>
        </p:spPr>
        <p:txBody>
          <a:bodyPr>
            <a:normAutofit/>
          </a:bodyPr>
          <a:lstStyle/>
          <a:p>
            <a:r>
              <a:rPr lang="en-US" altLang="zh-TW" sz="3600" dirty="0"/>
              <a:t>Evaluation</a:t>
            </a:r>
            <a:br>
              <a:rPr lang="en-US" altLang="zh-TW" sz="3600" dirty="0"/>
            </a:br>
            <a:r>
              <a:rPr lang="en-US" altLang="zh-TW" sz="2000" dirty="0"/>
              <a:t>The Effect of Applying Three-steps Training Method (1/2)</a:t>
            </a:r>
            <a:r>
              <a:rPr lang="zh-TW" altLang="en-US" sz="2000" dirty="0"/>
              <a:t> </a:t>
            </a:r>
          </a:p>
        </p:txBody>
      </p:sp>
      <p:sp>
        <p:nvSpPr>
          <p:cNvPr id="5" name="投影片編號版面配置區 4">
            <a:extLst>
              <a:ext uri="{FF2B5EF4-FFF2-40B4-BE49-F238E27FC236}">
                <a16:creationId xmlns:a16="http://schemas.microsoft.com/office/drawing/2014/main" id="{87100CCE-DD2A-D241-3003-CED025975DCE}"/>
              </a:ext>
            </a:extLst>
          </p:cNvPr>
          <p:cNvSpPr>
            <a:spLocks noGrp="1"/>
          </p:cNvSpPr>
          <p:nvPr>
            <p:ph type="sldNum" sz="quarter" idx="12"/>
          </p:nvPr>
        </p:nvSpPr>
        <p:spPr/>
        <p:txBody>
          <a:bodyPr/>
          <a:lstStyle/>
          <a:p>
            <a:fld id="{6535C81C-810E-4EB6-8E54-318DA1BC8B73}" type="slidenum">
              <a:rPr lang="zh-TW" altLang="en-US" smtClean="0"/>
              <a:t>24</a:t>
            </a:fld>
            <a:endParaRPr lang="zh-TW" altLang="en-US" dirty="0"/>
          </a:p>
        </p:txBody>
      </p:sp>
      <p:graphicFrame>
        <p:nvGraphicFramePr>
          <p:cNvPr id="10" name="內容版面配置區 9">
            <a:extLst>
              <a:ext uri="{FF2B5EF4-FFF2-40B4-BE49-F238E27FC236}">
                <a16:creationId xmlns:a16="http://schemas.microsoft.com/office/drawing/2014/main" id="{36CF5C24-0B7B-438E-9170-6A3F20E91776}"/>
              </a:ext>
            </a:extLst>
          </p:cNvPr>
          <p:cNvGraphicFramePr>
            <a:graphicFrameLocks noGrp="1"/>
          </p:cNvGraphicFramePr>
          <p:nvPr>
            <p:ph idx="1"/>
            <p:extLst>
              <p:ext uri="{D42A27DB-BD31-4B8C-83A1-F6EECF244321}">
                <p14:modId xmlns:p14="http://schemas.microsoft.com/office/powerpoint/2010/main" val="1456941002"/>
              </p:ext>
            </p:extLst>
          </p:nvPr>
        </p:nvGraphicFramePr>
        <p:xfrm>
          <a:off x="5269832" y="1653310"/>
          <a:ext cx="5883442" cy="4109815"/>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線單箭頭接點 14">
            <a:extLst>
              <a:ext uri="{FF2B5EF4-FFF2-40B4-BE49-F238E27FC236}">
                <a16:creationId xmlns:a16="http://schemas.microsoft.com/office/drawing/2014/main" id="{9B093B22-F078-4DBC-9D1E-C564688B5F3E}"/>
              </a:ext>
            </a:extLst>
          </p:cNvPr>
          <p:cNvCxnSpPr>
            <a:cxnSpLocks/>
          </p:cNvCxnSpPr>
          <p:nvPr/>
        </p:nvCxnSpPr>
        <p:spPr>
          <a:xfrm flipV="1">
            <a:off x="6521116" y="2490538"/>
            <a:ext cx="282311" cy="4571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39B858A-6360-4811-A60A-5B8C0DB250CA}"/>
              </a:ext>
            </a:extLst>
          </p:cNvPr>
          <p:cNvSpPr txBox="1"/>
          <p:nvPr/>
        </p:nvSpPr>
        <p:spPr>
          <a:xfrm>
            <a:off x="6225555" y="2490537"/>
            <a:ext cx="577872" cy="307777"/>
          </a:xfrm>
          <a:prstGeom prst="rect">
            <a:avLst/>
          </a:prstGeom>
          <a:noFill/>
        </p:spPr>
        <p:txBody>
          <a:bodyPr wrap="square" rtlCol="0">
            <a:spAutoFit/>
          </a:bodyPr>
          <a:lstStyle/>
          <a:p>
            <a:r>
              <a:rPr lang="en-US" altLang="zh-TW" sz="1400" dirty="0">
                <a:solidFill>
                  <a:srgbClr val="FF0000"/>
                </a:solidFill>
              </a:rPr>
              <a:t>20.8</a:t>
            </a:r>
            <a:endParaRPr lang="zh-TW" altLang="en-US" sz="1400" dirty="0">
              <a:solidFill>
                <a:srgbClr val="FF0000"/>
              </a:solidFill>
            </a:endParaRPr>
          </a:p>
        </p:txBody>
      </p:sp>
      <p:sp>
        <p:nvSpPr>
          <p:cNvPr id="18" name="文字方塊 17">
            <a:extLst>
              <a:ext uri="{FF2B5EF4-FFF2-40B4-BE49-F238E27FC236}">
                <a16:creationId xmlns:a16="http://schemas.microsoft.com/office/drawing/2014/main" id="{61B3C82A-C8DA-4BAF-BC35-8C643896694A}"/>
              </a:ext>
            </a:extLst>
          </p:cNvPr>
          <p:cNvSpPr txBox="1"/>
          <p:nvPr/>
        </p:nvSpPr>
        <p:spPr>
          <a:xfrm>
            <a:off x="472560" y="2132129"/>
            <a:ext cx="4797272" cy="1938992"/>
          </a:xfrm>
          <a:prstGeom prst="rect">
            <a:avLst/>
          </a:prstGeom>
          <a:noFill/>
        </p:spPr>
        <p:txBody>
          <a:bodyPr wrap="square" rtlCol="0">
            <a:spAutoFit/>
          </a:bodyPr>
          <a:lstStyle/>
          <a:p>
            <a:r>
              <a:rPr lang="en-US" altLang="zh-TW" sz="2000" dirty="0">
                <a:latin typeface="Arial" panose="020B0604020202020204" pitchFamily="34" charset="0"/>
                <a:cs typeface="Arial" panose="020B0604020202020204" pitchFamily="34" charset="0"/>
              </a:rPr>
              <a:t>Under </a:t>
            </a:r>
            <a:r>
              <a:rPr lang="en-US" altLang="zh-TW" sz="2000" dirty="0">
                <a:solidFill>
                  <a:schemeClr val="tx2">
                    <a:lumMod val="60000"/>
                    <a:lumOff val="40000"/>
                  </a:schemeClr>
                </a:solidFill>
                <a:latin typeface="Arial" panose="020B0604020202020204" pitchFamily="34" charset="0"/>
                <a:cs typeface="Arial" panose="020B0604020202020204" pitchFamily="34" charset="0"/>
              </a:rPr>
              <a:t>four-ways-few-shots</a:t>
            </a:r>
            <a:r>
              <a:rPr lang="en-US" altLang="zh-TW" sz="2000" dirty="0">
                <a:latin typeface="Arial" panose="020B0604020202020204" pitchFamily="34" charset="0"/>
                <a:cs typeface="Arial" panose="020B0604020202020204" pitchFamily="34" charset="0"/>
              </a:rPr>
              <a:t> testing, the accuracy is about 50% to 80%.</a:t>
            </a:r>
          </a:p>
          <a:p>
            <a:endParaRPr lang="en-US" altLang="zh-TW" sz="2000" dirty="0">
              <a:latin typeface="Arial" panose="020B0604020202020204" pitchFamily="34" charset="0"/>
              <a:cs typeface="Arial" panose="020B0604020202020204" pitchFamily="34" charset="0"/>
            </a:endParaRPr>
          </a:p>
          <a:p>
            <a:endParaRPr lang="en-US" altLang="zh-TW" sz="2000" dirty="0">
              <a:latin typeface="Arial" panose="020B0604020202020204" pitchFamily="34" charset="0"/>
              <a:cs typeface="Arial" panose="020B0604020202020204" pitchFamily="34" charset="0"/>
            </a:endParaRPr>
          </a:p>
          <a:p>
            <a:r>
              <a:rPr lang="en-US" altLang="zh-TW" sz="2000" dirty="0">
                <a:latin typeface="Arial" panose="020B0604020202020204" pitchFamily="34" charset="0"/>
                <a:cs typeface="Arial" panose="020B0604020202020204" pitchFamily="34" charset="0"/>
              </a:rPr>
              <a:t>Dataset: 180 sample points for each activity </a:t>
            </a:r>
            <a:endParaRPr lang="zh-TW"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35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A7D5A-C6AA-86BE-BD48-071D88CBCA0E}"/>
              </a:ext>
            </a:extLst>
          </p:cNvPr>
          <p:cNvSpPr>
            <a:spLocks noGrp="1"/>
          </p:cNvSpPr>
          <p:nvPr>
            <p:ph type="title"/>
          </p:nvPr>
        </p:nvSpPr>
        <p:spPr>
          <a:xfrm>
            <a:off x="729915" y="182563"/>
            <a:ext cx="11040121" cy="1325563"/>
          </a:xfrm>
        </p:spPr>
        <p:txBody>
          <a:bodyPr>
            <a:normAutofit/>
          </a:bodyPr>
          <a:lstStyle/>
          <a:p>
            <a:r>
              <a:rPr lang="en-US" altLang="zh-TW" sz="3600" dirty="0"/>
              <a:t>Evaluation</a:t>
            </a:r>
            <a:br>
              <a:rPr lang="en-US" altLang="zh-TW" sz="3600" dirty="0"/>
            </a:br>
            <a:r>
              <a:rPr lang="en-US" altLang="zh-TW" sz="2000" dirty="0"/>
              <a:t>The Effect of Applying Three-steps Training Method (2/2)</a:t>
            </a:r>
            <a:r>
              <a:rPr lang="zh-TW" altLang="en-US" sz="2000" dirty="0"/>
              <a:t> </a:t>
            </a:r>
          </a:p>
        </p:txBody>
      </p:sp>
      <p:sp>
        <p:nvSpPr>
          <p:cNvPr id="5" name="投影片編號版面配置區 4">
            <a:extLst>
              <a:ext uri="{FF2B5EF4-FFF2-40B4-BE49-F238E27FC236}">
                <a16:creationId xmlns:a16="http://schemas.microsoft.com/office/drawing/2014/main" id="{87100CCE-DD2A-D241-3003-CED025975DCE}"/>
              </a:ext>
            </a:extLst>
          </p:cNvPr>
          <p:cNvSpPr>
            <a:spLocks noGrp="1"/>
          </p:cNvSpPr>
          <p:nvPr>
            <p:ph type="sldNum" sz="quarter" idx="12"/>
          </p:nvPr>
        </p:nvSpPr>
        <p:spPr/>
        <p:txBody>
          <a:bodyPr/>
          <a:lstStyle/>
          <a:p>
            <a:fld id="{6535C81C-810E-4EB6-8E54-318DA1BC8B73}" type="slidenum">
              <a:rPr lang="zh-TW" altLang="en-US" smtClean="0"/>
              <a:t>25</a:t>
            </a:fld>
            <a:endParaRPr lang="zh-TW" altLang="en-US" dirty="0"/>
          </a:p>
        </p:txBody>
      </p:sp>
      <p:graphicFrame>
        <p:nvGraphicFramePr>
          <p:cNvPr id="6" name="內容版面配置區 9">
            <a:extLst>
              <a:ext uri="{FF2B5EF4-FFF2-40B4-BE49-F238E27FC236}">
                <a16:creationId xmlns:a16="http://schemas.microsoft.com/office/drawing/2014/main" id="{B795C09D-281E-411E-93BE-192B392B6A6B}"/>
              </a:ext>
            </a:extLst>
          </p:cNvPr>
          <p:cNvGraphicFramePr>
            <a:graphicFrameLocks/>
          </p:cNvGraphicFramePr>
          <p:nvPr>
            <p:extLst>
              <p:ext uri="{D42A27DB-BD31-4B8C-83A1-F6EECF244321}">
                <p14:modId xmlns:p14="http://schemas.microsoft.com/office/powerpoint/2010/main" val="3576547112"/>
              </p:ext>
            </p:extLst>
          </p:nvPr>
        </p:nvGraphicFramePr>
        <p:xfrm>
          <a:off x="6420513" y="2695074"/>
          <a:ext cx="5088567" cy="3480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內容版面配置區 9">
            <a:extLst>
              <a:ext uri="{FF2B5EF4-FFF2-40B4-BE49-F238E27FC236}">
                <a16:creationId xmlns:a16="http://schemas.microsoft.com/office/drawing/2014/main" id="{36CF5C24-0B7B-438E-9170-6A3F20E91776}"/>
              </a:ext>
            </a:extLst>
          </p:cNvPr>
          <p:cNvGraphicFramePr>
            <a:graphicFrameLocks noGrp="1"/>
          </p:cNvGraphicFramePr>
          <p:nvPr>
            <p:ph idx="1"/>
            <p:extLst>
              <p:ext uri="{D42A27DB-BD31-4B8C-83A1-F6EECF244321}">
                <p14:modId xmlns:p14="http://schemas.microsoft.com/office/powerpoint/2010/main" val="3345092648"/>
              </p:ext>
            </p:extLst>
          </p:nvPr>
        </p:nvGraphicFramePr>
        <p:xfrm>
          <a:off x="373770" y="2695074"/>
          <a:ext cx="5088568" cy="3480074"/>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直線單箭頭接點 8">
            <a:extLst>
              <a:ext uri="{FF2B5EF4-FFF2-40B4-BE49-F238E27FC236}">
                <a16:creationId xmlns:a16="http://schemas.microsoft.com/office/drawing/2014/main" id="{A8C5AD2F-6A16-429A-AF09-4FD641ACE6DB}"/>
              </a:ext>
            </a:extLst>
          </p:cNvPr>
          <p:cNvCxnSpPr>
            <a:cxnSpLocks/>
          </p:cNvCxnSpPr>
          <p:nvPr/>
        </p:nvCxnSpPr>
        <p:spPr>
          <a:xfrm flipV="1">
            <a:off x="1528011" y="3429000"/>
            <a:ext cx="240631" cy="348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EA62A1EE-0E16-47F8-B481-EB5759227C40}"/>
              </a:ext>
            </a:extLst>
          </p:cNvPr>
          <p:cNvCxnSpPr/>
          <p:nvPr/>
        </p:nvCxnSpPr>
        <p:spPr>
          <a:xfrm flipV="1">
            <a:off x="7640053" y="3429000"/>
            <a:ext cx="252663" cy="348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16272D9E-2023-42BD-A38A-3A0B9D5F6E8B}"/>
              </a:ext>
            </a:extLst>
          </p:cNvPr>
          <p:cNvSpPr txBox="1"/>
          <p:nvPr/>
        </p:nvSpPr>
        <p:spPr>
          <a:xfrm>
            <a:off x="7210528" y="3449569"/>
            <a:ext cx="682187" cy="307777"/>
          </a:xfrm>
          <a:prstGeom prst="rect">
            <a:avLst/>
          </a:prstGeom>
          <a:noFill/>
        </p:spPr>
        <p:txBody>
          <a:bodyPr wrap="square" rtlCol="0">
            <a:spAutoFit/>
          </a:bodyPr>
          <a:lstStyle/>
          <a:p>
            <a:r>
              <a:rPr lang="en-US" altLang="zh-TW" sz="1400" dirty="0">
                <a:solidFill>
                  <a:srgbClr val="FF0000"/>
                </a:solidFill>
              </a:rPr>
              <a:t>12.12</a:t>
            </a:r>
            <a:endParaRPr lang="zh-TW" altLang="en-US" sz="1400" dirty="0">
              <a:solidFill>
                <a:srgbClr val="FF0000"/>
              </a:solidFill>
            </a:endParaRPr>
          </a:p>
        </p:txBody>
      </p:sp>
      <p:cxnSp>
        <p:nvCxnSpPr>
          <p:cNvPr id="16" name="直線單箭頭接點 15">
            <a:extLst>
              <a:ext uri="{FF2B5EF4-FFF2-40B4-BE49-F238E27FC236}">
                <a16:creationId xmlns:a16="http://schemas.microsoft.com/office/drawing/2014/main" id="{F0897244-9EB9-4737-87A3-CC0F889F8A73}"/>
              </a:ext>
            </a:extLst>
          </p:cNvPr>
          <p:cNvCxnSpPr/>
          <p:nvPr/>
        </p:nvCxnSpPr>
        <p:spPr>
          <a:xfrm flipV="1">
            <a:off x="8956828" y="3449569"/>
            <a:ext cx="319519" cy="4366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5BFC706C-F8DA-45F6-9695-EA4F47A86F8F}"/>
              </a:ext>
            </a:extLst>
          </p:cNvPr>
          <p:cNvSpPr txBox="1"/>
          <p:nvPr/>
        </p:nvSpPr>
        <p:spPr>
          <a:xfrm>
            <a:off x="8587587" y="3425443"/>
            <a:ext cx="658176" cy="307777"/>
          </a:xfrm>
          <a:prstGeom prst="rect">
            <a:avLst/>
          </a:prstGeom>
          <a:noFill/>
        </p:spPr>
        <p:txBody>
          <a:bodyPr wrap="square" rtlCol="0">
            <a:spAutoFit/>
          </a:bodyPr>
          <a:lstStyle/>
          <a:p>
            <a:r>
              <a:rPr lang="en-US" altLang="zh-TW" sz="1400" dirty="0">
                <a:solidFill>
                  <a:srgbClr val="FF0000"/>
                </a:solidFill>
              </a:rPr>
              <a:t>21.79</a:t>
            </a:r>
            <a:endParaRPr lang="zh-TW" altLang="en-US" sz="1400" dirty="0">
              <a:solidFill>
                <a:srgbClr val="FF0000"/>
              </a:solidFill>
            </a:endParaRPr>
          </a:p>
        </p:txBody>
      </p:sp>
      <p:sp>
        <p:nvSpPr>
          <p:cNvPr id="18" name="文字方塊 17">
            <a:extLst>
              <a:ext uri="{FF2B5EF4-FFF2-40B4-BE49-F238E27FC236}">
                <a16:creationId xmlns:a16="http://schemas.microsoft.com/office/drawing/2014/main" id="{5AA5D472-C7C4-4931-B240-505F46013F66}"/>
              </a:ext>
            </a:extLst>
          </p:cNvPr>
          <p:cNvSpPr txBox="1"/>
          <p:nvPr/>
        </p:nvSpPr>
        <p:spPr>
          <a:xfrm>
            <a:off x="10203938" y="3271554"/>
            <a:ext cx="577872" cy="307777"/>
          </a:xfrm>
          <a:prstGeom prst="rect">
            <a:avLst/>
          </a:prstGeom>
          <a:noFill/>
        </p:spPr>
        <p:txBody>
          <a:bodyPr wrap="square" rtlCol="0">
            <a:spAutoFit/>
          </a:bodyPr>
          <a:lstStyle/>
          <a:p>
            <a:r>
              <a:rPr lang="en-US" altLang="zh-TW" sz="1400" dirty="0">
                <a:solidFill>
                  <a:srgbClr val="FF0000"/>
                </a:solidFill>
              </a:rPr>
              <a:t>6.88</a:t>
            </a:r>
            <a:endParaRPr lang="zh-TW" altLang="en-US" sz="1400" dirty="0">
              <a:solidFill>
                <a:srgbClr val="FF0000"/>
              </a:solidFill>
            </a:endParaRPr>
          </a:p>
        </p:txBody>
      </p:sp>
      <p:cxnSp>
        <p:nvCxnSpPr>
          <p:cNvPr id="20" name="直線單箭頭接點 19">
            <a:extLst>
              <a:ext uri="{FF2B5EF4-FFF2-40B4-BE49-F238E27FC236}">
                <a16:creationId xmlns:a16="http://schemas.microsoft.com/office/drawing/2014/main" id="{F76EBA01-49EB-4DCC-9C23-63F9E42F2293}"/>
              </a:ext>
            </a:extLst>
          </p:cNvPr>
          <p:cNvCxnSpPr/>
          <p:nvPr/>
        </p:nvCxnSpPr>
        <p:spPr>
          <a:xfrm flipV="1">
            <a:off x="10509153" y="3296589"/>
            <a:ext cx="403489" cy="3068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6A1B9BD8-288D-4E8D-9378-096D92D01687}"/>
              </a:ext>
            </a:extLst>
          </p:cNvPr>
          <p:cNvSpPr txBox="1"/>
          <p:nvPr/>
        </p:nvSpPr>
        <p:spPr>
          <a:xfrm>
            <a:off x="729915" y="1778434"/>
            <a:ext cx="6093994" cy="646331"/>
          </a:xfrm>
          <a:prstGeom prst="rect">
            <a:avLst/>
          </a:prstGeom>
          <a:noFill/>
        </p:spPr>
        <p:txBody>
          <a:bodyPr wrap="square">
            <a:spAutoFit/>
          </a:bodyPr>
          <a:lstStyle/>
          <a:p>
            <a:r>
              <a:rPr lang="en-US" altLang="zh-TW" sz="1800" dirty="0">
                <a:latin typeface="Arial" panose="020B0604020202020204" pitchFamily="34" charset="0"/>
                <a:cs typeface="Arial" panose="020B0604020202020204" pitchFamily="34" charset="0"/>
              </a:rPr>
              <a:t>After applying our three-steps training method, the overall accuracy can improve </a:t>
            </a:r>
            <a:r>
              <a:rPr lang="en-US" altLang="zh-TW" dirty="0">
                <a:solidFill>
                  <a:schemeClr val="accent1"/>
                </a:solidFill>
                <a:latin typeface="Arial" panose="020B0604020202020204" pitchFamily="34" charset="0"/>
                <a:cs typeface="Arial" panose="020B0604020202020204" pitchFamily="34" charset="0"/>
              </a:rPr>
              <a:t>6</a:t>
            </a:r>
            <a:r>
              <a:rPr lang="en-US" altLang="zh-TW" sz="1800" dirty="0">
                <a:solidFill>
                  <a:schemeClr val="accent1"/>
                </a:solidFill>
                <a:latin typeface="Arial" panose="020B0604020202020204" pitchFamily="34" charset="0"/>
                <a:cs typeface="Arial" panose="020B0604020202020204" pitchFamily="34" charset="0"/>
              </a:rPr>
              <a:t>-21%</a:t>
            </a:r>
            <a:r>
              <a:rPr lang="en-US" altLang="zh-TW" sz="1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600178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5EE7D-6F46-509F-FF2D-1D0CA5212A78}"/>
              </a:ext>
            </a:extLst>
          </p:cNvPr>
          <p:cNvSpPr>
            <a:spLocks noGrp="1"/>
          </p:cNvSpPr>
          <p:nvPr>
            <p:ph type="title"/>
          </p:nvPr>
        </p:nvSpPr>
        <p:spPr>
          <a:xfrm>
            <a:off x="794425" y="136417"/>
            <a:ext cx="10515600" cy="1325563"/>
          </a:xfrm>
        </p:spPr>
        <p:txBody>
          <a:bodyPr/>
          <a:lstStyle/>
          <a:p>
            <a:r>
              <a:rPr lang="en-US" altLang="zh-TW" dirty="0"/>
              <a:t>Evaluation</a:t>
            </a:r>
            <a:br>
              <a:rPr lang="en-US" altLang="zh-TW" dirty="0"/>
            </a:br>
            <a:r>
              <a:rPr lang="en-US" altLang="zh-TW" sz="2000" dirty="0"/>
              <a:t>Comprehensive Analysis</a:t>
            </a:r>
            <a:endParaRPr lang="zh-TW" altLang="en-US" sz="2000" dirty="0"/>
          </a:p>
        </p:txBody>
      </p:sp>
      <p:sp>
        <p:nvSpPr>
          <p:cNvPr id="5" name="投影片編號版面配置區 4">
            <a:extLst>
              <a:ext uri="{FF2B5EF4-FFF2-40B4-BE49-F238E27FC236}">
                <a16:creationId xmlns:a16="http://schemas.microsoft.com/office/drawing/2014/main" id="{9E9AEAB2-FA01-19F4-A995-7154EE1C7B59}"/>
              </a:ext>
            </a:extLst>
          </p:cNvPr>
          <p:cNvSpPr>
            <a:spLocks noGrp="1"/>
          </p:cNvSpPr>
          <p:nvPr>
            <p:ph type="sldNum" sz="quarter" idx="12"/>
          </p:nvPr>
        </p:nvSpPr>
        <p:spPr/>
        <p:txBody>
          <a:bodyPr/>
          <a:lstStyle/>
          <a:p>
            <a:fld id="{6535C81C-810E-4EB6-8E54-318DA1BC8B73}" type="slidenum">
              <a:rPr lang="zh-TW" altLang="en-US" smtClean="0"/>
              <a:pPr/>
              <a:t>26</a:t>
            </a:fld>
            <a:endParaRPr lang="zh-TW" altLang="en-US" dirty="0"/>
          </a:p>
        </p:txBody>
      </p:sp>
      <p:graphicFrame>
        <p:nvGraphicFramePr>
          <p:cNvPr id="9" name="內容版面配置區 8">
            <a:extLst>
              <a:ext uri="{FF2B5EF4-FFF2-40B4-BE49-F238E27FC236}">
                <a16:creationId xmlns:a16="http://schemas.microsoft.com/office/drawing/2014/main" id="{C85FBE4D-E097-5610-C1A8-BFA244C5CFE2}"/>
              </a:ext>
            </a:extLst>
          </p:cNvPr>
          <p:cNvGraphicFramePr>
            <a:graphicFrameLocks noGrp="1" noChangeAspect="1"/>
          </p:cNvGraphicFramePr>
          <p:nvPr>
            <p:ph idx="1"/>
            <p:extLst>
              <p:ext uri="{D42A27DB-BD31-4B8C-83A1-F6EECF244321}">
                <p14:modId xmlns:p14="http://schemas.microsoft.com/office/powerpoint/2010/main" val="3949758091"/>
              </p:ext>
            </p:extLst>
          </p:nvPr>
        </p:nvGraphicFramePr>
        <p:xfrm>
          <a:off x="6139777" y="3939079"/>
          <a:ext cx="6052225" cy="2220461"/>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698031">
                <a:tc>
                  <a:txBody>
                    <a:bodyPr/>
                    <a:lstStyle/>
                    <a:p>
                      <a:pPr algn="ctr"/>
                      <a:r>
                        <a:rPr lang="en-US" altLang="zh-TW" sz="1600" dirty="0">
                          <a:latin typeface="Arial" panose="020B0604020202020204" pitchFamily="34" charset="0"/>
                          <a:cs typeface="Arial" panose="020B0604020202020204" pitchFamily="34" charset="0"/>
                        </a:rPr>
                        <a:t>Environment 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35999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98.46%</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35999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77.31%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35999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60.00%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90.00%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77.88%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42442">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79.04%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1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3617006320"/>
              </p:ext>
            </p:extLst>
          </p:nvPr>
        </p:nvGraphicFramePr>
        <p:xfrm>
          <a:off x="6139777" y="1470692"/>
          <a:ext cx="6052225" cy="2270624"/>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541295">
                <a:tc>
                  <a:txBody>
                    <a:bodyPr/>
                    <a:lstStyle/>
                    <a:p>
                      <a:pPr algn="ctr"/>
                      <a:r>
                        <a:rPr lang="en-US" altLang="zh-TW" sz="1600" dirty="0">
                          <a:latin typeface="Arial" panose="020B0604020202020204" pitchFamily="34" charset="0"/>
                          <a:cs typeface="Arial" panose="020B0604020202020204" pitchFamily="34" charset="0"/>
                        </a:rPr>
                        <a:t>Environment A</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2287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2287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2287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22876">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2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624624642"/>
              </p:ext>
            </p:extLst>
          </p:nvPr>
        </p:nvGraphicFramePr>
        <p:xfrm>
          <a:off x="0" y="3956504"/>
          <a:ext cx="6052225" cy="2220460"/>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420209">
                <a:tc>
                  <a:txBody>
                    <a:bodyPr/>
                    <a:lstStyle/>
                    <a:p>
                      <a:pPr algn="ctr"/>
                      <a:r>
                        <a:rPr lang="en-US" altLang="zh-TW" sz="1600" dirty="0">
                          <a:latin typeface="Arial" panose="020B0604020202020204" pitchFamily="34" charset="0"/>
                          <a:cs typeface="Arial" panose="020B0604020202020204" pitchFamily="34" charset="0"/>
                        </a:rPr>
                        <a:t>Environment C</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10335">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52.31%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98.46%</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10335">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84.04%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10335">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73.85%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83.27%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10335">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82.50%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sp>
        <p:nvSpPr>
          <p:cNvPr id="3" name="文字方塊 2">
            <a:extLst>
              <a:ext uri="{FF2B5EF4-FFF2-40B4-BE49-F238E27FC236}">
                <a16:creationId xmlns:a16="http://schemas.microsoft.com/office/drawing/2014/main" id="{459C3EE6-3748-3DD9-B2C0-A2696ACF374F}"/>
              </a:ext>
            </a:extLst>
          </p:cNvPr>
          <p:cNvSpPr txBox="1"/>
          <p:nvPr/>
        </p:nvSpPr>
        <p:spPr>
          <a:xfrm>
            <a:off x="324852" y="1561106"/>
            <a:ext cx="4186990" cy="1015663"/>
          </a:xfrm>
          <a:prstGeom prst="rect">
            <a:avLst/>
          </a:prstGeom>
          <a:noFill/>
        </p:spPr>
        <p:txBody>
          <a:bodyPr wrap="square" rtlCol="0">
            <a:spAutoFit/>
          </a:bodyPr>
          <a:lstStyle/>
          <a:p>
            <a:r>
              <a:rPr lang="en-US" altLang="zh-TW" sz="2000" b="1" dirty="0">
                <a:solidFill>
                  <a:srgbClr val="FF0000"/>
                </a:solidFill>
                <a:latin typeface="Arial" panose="020B0604020202020204" pitchFamily="34" charset="0"/>
                <a:cs typeface="Arial" panose="020B0604020202020204" pitchFamily="34" charset="0"/>
              </a:rPr>
              <a:t>Train</a:t>
            </a:r>
            <a:r>
              <a:rPr lang="zh-TW" altLang="en-US" sz="2000" b="1" dirty="0">
                <a:solidFill>
                  <a:srgbClr val="FF0000"/>
                </a:solidFill>
                <a:latin typeface="Arial" panose="020B0604020202020204" pitchFamily="34" charset="0"/>
                <a:cs typeface="Arial" panose="020B0604020202020204" pitchFamily="34" charset="0"/>
              </a:rPr>
              <a:t> </a:t>
            </a:r>
            <a:r>
              <a:rPr lang="en-US" altLang="zh-TW" sz="2000" b="1" dirty="0">
                <a:solidFill>
                  <a:srgbClr val="FF0000"/>
                </a:solidFill>
                <a:latin typeface="Arial" panose="020B0604020202020204" pitchFamily="34" charset="0"/>
                <a:cs typeface="Arial" panose="020B0604020202020204" pitchFamily="34" charset="0"/>
              </a:rPr>
              <a:t>in Environment: A</a:t>
            </a:r>
          </a:p>
          <a:p>
            <a:endParaRPr lang="en-US" altLang="zh-TW" sz="2000" b="1" dirty="0">
              <a:solidFill>
                <a:srgbClr val="FF0000"/>
              </a:solidFill>
              <a:latin typeface="Arial" panose="020B0604020202020204" pitchFamily="34" charset="0"/>
              <a:cs typeface="Arial" panose="020B0604020202020204" pitchFamily="34" charset="0"/>
            </a:endParaRPr>
          </a:p>
          <a:p>
            <a:r>
              <a:rPr lang="en-US" altLang="zh-TW" sz="2000" b="1" dirty="0">
                <a:solidFill>
                  <a:srgbClr val="FF0000"/>
                </a:solidFill>
                <a:latin typeface="Arial" panose="020B0604020202020204" pitchFamily="34" charset="0"/>
                <a:cs typeface="Arial" panose="020B0604020202020204" pitchFamily="34" charset="0"/>
              </a:rPr>
              <a:t>Test in Environment: A</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C</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D </a:t>
            </a:r>
            <a:endParaRPr lang="zh-TW" altLang="en-US" sz="2000" b="1" dirty="0">
              <a:solidFill>
                <a:srgbClr val="FF0000"/>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9F915214-1B01-C252-26F4-A4123B5C02D7}"/>
              </a:ext>
            </a:extLst>
          </p:cNvPr>
          <p:cNvSpPr/>
          <p:nvPr/>
        </p:nvSpPr>
        <p:spPr>
          <a:xfrm>
            <a:off x="7579042" y="3973928"/>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04B9CEE1-7EA4-4A31-2B5C-C7E0176CF3F1}"/>
              </a:ext>
            </a:extLst>
          </p:cNvPr>
          <p:cNvSpPr/>
          <p:nvPr/>
        </p:nvSpPr>
        <p:spPr>
          <a:xfrm>
            <a:off x="9428322" y="3973928"/>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3161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5EE7D-6F46-509F-FF2D-1D0CA5212A78}"/>
              </a:ext>
            </a:extLst>
          </p:cNvPr>
          <p:cNvSpPr>
            <a:spLocks noGrp="1"/>
          </p:cNvSpPr>
          <p:nvPr>
            <p:ph type="title"/>
          </p:nvPr>
        </p:nvSpPr>
        <p:spPr>
          <a:xfrm>
            <a:off x="779938" y="161147"/>
            <a:ext cx="10515600" cy="1325563"/>
          </a:xfrm>
        </p:spPr>
        <p:txBody>
          <a:bodyPr/>
          <a:lstStyle/>
          <a:p>
            <a:r>
              <a:rPr lang="en-US" altLang="zh-TW" dirty="0"/>
              <a:t>Evaluation</a:t>
            </a:r>
            <a:br>
              <a:rPr lang="en-US" altLang="zh-TW" dirty="0"/>
            </a:br>
            <a:r>
              <a:rPr lang="en-US" altLang="zh-TW" sz="2000" dirty="0"/>
              <a:t>Comprehensive Analysis</a:t>
            </a:r>
            <a:endParaRPr lang="zh-TW" altLang="en-US" sz="2000" dirty="0"/>
          </a:p>
        </p:txBody>
      </p:sp>
      <p:sp>
        <p:nvSpPr>
          <p:cNvPr id="5" name="投影片編號版面配置區 4">
            <a:extLst>
              <a:ext uri="{FF2B5EF4-FFF2-40B4-BE49-F238E27FC236}">
                <a16:creationId xmlns:a16="http://schemas.microsoft.com/office/drawing/2014/main" id="{9E9AEAB2-FA01-19F4-A995-7154EE1C7B59}"/>
              </a:ext>
            </a:extLst>
          </p:cNvPr>
          <p:cNvSpPr>
            <a:spLocks noGrp="1"/>
          </p:cNvSpPr>
          <p:nvPr>
            <p:ph type="sldNum" sz="quarter" idx="12"/>
          </p:nvPr>
        </p:nvSpPr>
        <p:spPr/>
        <p:txBody>
          <a:bodyPr/>
          <a:lstStyle/>
          <a:p>
            <a:fld id="{6535C81C-810E-4EB6-8E54-318DA1BC8B73}" type="slidenum">
              <a:rPr lang="zh-TW" altLang="en-US" smtClean="0"/>
              <a:pPr/>
              <a:t>27</a:t>
            </a:fld>
            <a:endParaRPr lang="zh-TW" altLang="en-US" dirty="0"/>
          </a:p>
        </p:txBody>
      </p:sp>
      <p:graphicFrame>
        <p:nvGraphicFramePr>
          <p:cNvPr id="9" name="內容版面配置區 8">
            <a:extLst>
              <a:ext uri="{FF2B5EF4-FFF2-40B4-BE49-F238E27FC236}">
                <a16:creationId xmlns:a16="http://schemas.microsoft.com/office/drawing/2014/main" id="{C85FBE4D-E097-5610-C1A8-BFA244C5CFE2}"/>
              </a:ext>
            </a:extLst>
          </p:cNvPr>
          <p:cNvGraphicFramePr>
            <a:graphicFrameLocks noGrp="1" noChangeAspect="1"/>
          </p:cNvGraphicFramePr>
          <p:nvPr>
            <p:ph idx="1"/>
            <p:extLst>
              <p:ext uri="{D42A27DB-BD31-4B8C-83A1-F6EECF244321}">
                <p14:modId xmlns:p14="http://schemas.microsoft.com/office/powerpoint/2010/main" val="2209356274"/>
              </p:ext>
            </p:extLst>
          </p:nvPr>
        </p:nvGraphicFramePr>
        <p:xfrm>
          <a:off x="6183555" y="3956502"/>
          <a:ext cx="6008445" cy="2220462"/>
        </p:xfrm>
        <a:graphic>
          <a:graphicData uri="http://schemas.openxmlformats.org/drawingml/2006/table">
            <a:tbl>
              <a:tblPr firstRow="1" bandRow="1">
                <a:tableStyleId>{0660B408-B3CF-4A94-85FC-2B1E0A45F4A2}</a:tableStyleId>
              </a:tblPr>
              <a:tblGrid>
                <a:gridCol w="1431550">
                  <a:extLst>
                    <a:ext uri="{9D8B030D-6E8A-4147-A177-3AD203B41FA5}">
                      <a16:colId xmlns:a16="http://schemas.microsoft.com/office/drawing/2014/main" val="4154339305"/>
                    </a:ext>
                  </a:extLst>
                </a:gridCol>
                <a:gridCol w="915379">
                  <a:extLst>
                    <a:ext uri="{9D8B030D-6E8A-4147-A177-3AD203B41FA5}">
                      <a16:colId xmlns:a16="http://schemas.microsoft.com/office/drawing/2014/main" val="3145455679"/>
                    </a:ext>
                  </a:extLst>
                </a:gridCol>
                <a:gridCol w="915379">
                  <a:extLst>
                    <a:ext uri="{9D8B030D-6E8A-4147-A177-3AD203B41FA5}">
                      <a16:colId xmlns:a16="http://schemas.microsoft.com/office/drawing/2014/main" val="2625176701"/>
                    </a:ext>
                  </a:extLst>
                </a:gridCol>
                <a:gridCol w="915379">
                  <a:extLst>
                    <a:ext uri="{9D8B030D-6E8A-4147-A177-3AD203B41FA5}">
                      <a16:colId xmlns:a16="http://schemas.microsoft.com/office/drawing/2014/main" val="1707056279"/>
                    </a:ext>
                  </a:extLst>
                </a:gridCol>
                <a:gridCol w="915379">
                  <a:extLst>
                    <a:ext uri="{9D8B030D-6E8A-4147-A177-3AD203B41FA5}">
                      <a16:colId xmlns:a16="http://schemas.microsoft.com/office/drawing/2014/main" val="2267133025"/>
                    </a:ext>
                  </a:extLst>
                </a:gridCol>
                <a:gridCol w="915379">
                  <a:extLst>
                    <a:ext uri="{9D8B030D-6E8A-4147-A177-3AD203B41FA5}">
                      <a16:colId xmlns:a16="http://schemas.microsoft.com/office/drawing/2014/main" val="777797469"/>
                    </a:ext>
                  </a:extLst>
                </a:gridCol>
              </a:tblGrid>
              <a:tr h="698032">
                <a:tc>
                  <a:txBody>
                    <a:bodyPr/>
                    <a:lstStyle/>
                    <a:p>
                      <a:pPr algn="ctr"/>
                      <a:r>
                        <a:rPr lang="en-US" altLang="zh-TW" sz="1600" dirty="0">
                          <a:latin typeface="Arial" panose="020B0604020202020204" pitchFamily="34" charset="0"/>
                          <a:cs typeface="Arial" panose="020B0604020202020204" pitchFamily="34" charset="0"/>
                        </a:rPr>
                        <a:t>Environment 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35999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88.46%</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35999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83.85%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81.35%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35999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70.00%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81.73%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42442">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82.88%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1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2666068147"/>
              </p:ext>
            </p:extLst>
          </p:nvPr>
        </p:nvGraphicFramePr>
        <p:xfrm>
          <a:off x="6117887" y="1504136"/>
          <a:ext cx="6052224" cy="2294857"/>
        </p:xfrm>
        <a:graphic>
          <a:graphicData uri="http://schemas.openxmlformats.org/drawingml/2006/table">
            <a:tbl>
              <a:tblPr firstRow="1" bandRow="1">
                <a:tableStyleId>{0660B408-B3CF-4A94-85FC-2B1E0A45F4A2}</a:tableStyleId>
              </a:tblPr>
              <a:tblGrid>
                <a:gridCol w="1441979">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603353">
                <a:tc>
                  <a:txBody>
                    <a:bodyPr/>
                    <a:lstStyle/>
                    <a:p>
                      <a:pPr algn="ctr"/>
                      <a:r>
                        <a:rPr lang="en-US" altLang="zh-TW" sz="1600" dirty="0">
                          <a:latin typeface="Arial" panose="020B0604020202020204" pitchFamily="34" charset="0"/>
                          <a:cs typeface="Arial" panose="020B0604020202020204" pitchFamily="34" charset="0"/>
                        </a:rPr>
                        <a:t>Environment A</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2287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2287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2287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22876">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2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3242938535"/>
              </p:ext>
            </p:extLst>
          </p:nvPr>
        </p:nvGraphicFramePr>
        <p:xfrm>
          <a:off x="0" y="3956504"/>
          <a:ext cx="6052225" cy="2220460"/>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420209">
                <a:tc>
                  <a:txBody>
                    <a:bodyPr/>
                    <a:lstStyle/>
                    <a:p>
                      <a:pPr algn="ctr"/>
                      <a:r>
                        <a:rPr lang="en-US" altLang="zh-TW" sz="1600" dirty="0">
                          <a:latin typeface="Arial" panose="020B0604020202020204" pitchFamily="34" charset="0"/>
                          <a:cs typeface="Arial" panose="020B0604020202020204" pitchFamily="34" charset="0"/>
                        </a:rPr>
                        <a:t>Environment B</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10335">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74.81%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10335">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52.31%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10335">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56.15%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10335">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96.92%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52.30%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86.15%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sp>
        <p:nvSpPr>
          <p:cNvPr id="3" name="文字方塊 2">
            <a:extLst>
              <a:ext uri="{FF2B5EF4-FFF2-40B4-BE49-F238E27FC236}">
                <a16:creationId xmlns:a16="http://schemas.microsoft.com/office/drawing/2014/main" id="{459C3EE6-3748-3DD9-B2C0-A2696ACF374F}"/>
              </a:ext>
            </a:extLst>
          </p:cNvPr>
          <p:cNvSpPr txBox="1"/>
          <p:nvPr/>
        </p:nvSpPr>
        <p:spPr>
          <a:xfrm>
            <a:off x="324852" y="1561106"/>
            <a:ext cx="4186990" cy="1015663"/>
          </a:xfrm>
          <a:prstGeom prst="rect">
            <a:avLst/>
          </a:prstGeom>
          <a:noFill/>
        </p:spPr>
        <p:txBody>
          <a:bodyPr wrap="square" rtlCol="0">
            <a:spAutoFit/>
          </a:bodyPr>
          <a:lstStyle/>
          <a:p>
            <a:r>
              <a:rPr lang="en-US" altLang="zh-TW" sz="2000" b="1" dirty="0">
                <a:solidFill>
                  <a:srgbClr val="FF0000"/>
                </a:solidFill>
                <a:latin typeface="Arial" panose="020B0604020202020204" pitchFamily="34" charset="0"/>
                <a:cs typeface="Arial" panose="020B0604020202020204" pitchFamily="34" charset="0"/>
              </a:rPr>
              <a:t>Train</a:t>
            </a:r>
            <a:r>
              <a:rPr lang="zh-TW" altLang="en-US" sz="2000" b="1" dirty="0">
                <a:solidFill>
                  <a:srgbClr val="FF0000"/>
                </a:solidFill>
                <a:latin typeface="Arial" panose="020B0604020202020204" pitchFamily="34" charset="0"/>
                <a:cs typeface="Arial" panose="020B0604020202020204" pitchFamily="34" charset="0"/>
              </a:rPr>
              <a:t> </a:t>
            </a:r>
            <a:r>
              <a:rPr lang="en-US" altLang="zh-TW" sz="2000" b="1" dirty="0">
                <a:solidFill>
                  <a:srgbClr val="FF0000"/>
                </a:solidFill>
                <a:latin typeface="Arial" panose="020B0604020202020204" pitchFamily="34" charset="0"/>
                <a:cs typeface="Arial" panose="020B0604020202020204" pitchFamily="34" charset="0"/>
              </a:rPr>
              <a:t>in Environment: B</a:t>
            </a:r>
          </a:p>
          <a:p>
            <a:endParaRPr lang="en-US" altLang="zh-TW" sz="2000" b="1" dirty="0">
              <a:solidFill>
                <a:srgbClr val="FF0000"/>
              </a:solidFill>
              <a:latin typeface="Arial" panose="020B0604020202020204" pitchFamily="34" charset="0"/>
              <a:cs typeface="Arial" panose="020B0604020202020204" pitchFamily="34" charset="0"/>
            </a:endParaRPr>
          </a:p>
          <a:p>
            <a:r>
              <a:rPr lang="en-US" altLang="zh-TW" sz="2000" b="1" dirty="0">
                <a:solidFill>
                  <a:srgbClr val="FF0000"/>
                </a:solidFill>
                <a:latin typeface="Arial" panose="020B0604020202020204" pitchFamily="34" charset="0"/>
                <a:cs typeface="Arial" panose="020B0604020202020204" pitchFamily="34" charset="0"/>
              </a:rPr>
              <a:t>Test in Environment: A</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B</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D </a:t>
            </a:r>
            <a:endParaRPr lang="zh-TW" altLang="en-US" sz="2000" b="1" dirty="0">
              <a:solidFill>
                <a:srgbClr val="FF000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C54D43D4-27FF-9DC1-BE0B-AB6B54411BE1}"/>
              </a:ext>
            </a:extLst>
          </p:cNvPr>
          <p:cNvSpPr/>
          <p:nvPr/>
        </p:nvSpPr>
        <p:spPr>
          <a:xfrm>
            <a:off x="4199021" y="3956502"/>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A1EBE13-DC4C-734E-0A02-589272FAAD87}"/>
              </a:ext>
            </a:extLst>
          </p:cNvPr>
          <p:cNvSpPr/>
          <p:nvPr/>
        </p:nvSpPr>
        <p:spPr>
          <a:xfrm>
            <a:off x="10381138" y="3973928"/>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070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D5EE7D-6F46-509F-FF2D-1D0CA5212A78}"/>
              </a:ext>
            </a:extLst>
          </p:cNvPr>
          <p:cNvSpPr>
            <a:spLocks noGrp="1"/>
          </p:cNvSpPr>
          <p:nvPr>
            <p:ph type="title"/>
          </p:nvPr>
        </p:nvSpPr>
        <p:spPr>
          <a:xfrm>
            <a:off x="761998" y="153857"/>
            <a:ext cx="10515600" cy="1325563"/>
          </a:xfrm>
        </p:spPr>
        <p:txBody>
          <a:bodyPr/>
          <a:lstStyle/>
          <a:p>
            <a:r>
              <a:rPr lang="en-US" altLang="zh-TW" dirty="0"/>
              <a:t>Evaluation</a:t>
            </a:r>
            <a:br>
              <a:rPr lang="en-US" altLang="zh-TW" dirty="0"/>
            </a:br>
            <a:r>
              <a:rPr lang="en-US" altLang="zh-TW" sz="2000" dirty="0"/>
              <a:t>Comprehensive Analysis </a:t>
            </a:r>
            <a:endParaRPr lang="zh-TW" altLang="en-US" sz="2000" dirty="0"/>
          </a:p>
        </p:txBody>
      </p:sp>
      <p:sp>
        <p:nvSpPr>
          <p:cNvPr id="5" name="投影片編號版面配置區 4">
            <a:extLst>
              <a:ext uri="{FF2B5EF4-FFF2-40B4-BE49-F238E27FC236}">
                <a16:creationId xmlns:a16="http://schemas.microsoft.com/office/drawing/2014/main" id="{9E9AEAB2-FA01-19F4-A995-7154EE1C7B59}"/>
              </a:ext>
            </a:extLst>
          </p:cNvPr>
          <p:cNvSpPr>
            <a:spLocks noGrp="1"/>
          </p:cNvSpPr>
          <p:nvPr>
            <p:ph type="sldNum" sz="quarter" idx="12"/>
          </p:nvPr>
        </p:nvSpPr>
        <p:spPr/>
        <p:txBody>
          <a:bodyPr/>
          <a:lstStyle/>
          <a:p>
            <a:fld id="{6535C81C-810E-4EB6-8E54-318DA1BC8B73}" type="slidenum">
              <a:rPr lang="zh-TW" altLang="en-US" smtClean="0"/>
              <a:pPr/>
              <a:t>28</a:t>
            </a:fld>
            <a:endParaRPr lang="zh-TW" altLang="en-US" dirty="0"/>
          </a:p>
        </p:txBody>
      </p:sp>
      <p:graphicFrame>
        <p:nvGraphicFramePr>
          <p:cNvPr id="9" name="內容版面配置區 8">
            <a:extLst>
              <a:ext uri="{FF2B5EF4-FFF2-40B4-BE49-F238E27FC236}">
                <a16:creationId xmlns:a16="http://schemas.microsoft.com/office/drawing/2014/main" id="{C85FBE4D-E097-5610-C1A8-BFA244C5CFE2}"/>
              </a:ext>
            </a:extLst>
          </p:cNvPr>
          <p:cNvGraphicFramePr>
            <a:graphicFrameLocks noGrp="1" noChangeAspect="1"/>
          </p:cNvGraphicFramePr>
          <p:nvPr>
            <p:ph idx="1"/>
            <p:extLst>
              <p:ext uri="{D42A27DB-BD31-4B8C-83A1-F6EECF244321}">
                <p14:modId xmlns:p14="http://schemas.microsoft.com/office/powerpoint/2010/main" val="1801380672"/>
              </p:ext>
            </p:extLst>
          </p:nvPr>
        </p:nvGraphicFramePr>
        <p:xfrm>
          <a:off x="6139774" y="3975912"/>
          <a:ext cx="6052226" cy="2220461"/>
        </p:xfrm>
        <a:graphic>
          <a:graphicData uri="http://schemas.openxmlformats.org/drawingml/2006/table">
            <a:tbl>
              <a:tblPr firstRow="1" bandRow="1">
                <a:tableStyleId>{0660B408-B3CF-4A94-85FC-2B1E0A45F4A2}</a:tableStyleId>
              </a:tblPr>
              <a:tblGrid>
                <a:gridCol w="1441981">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698031">
                <a:tc>
                  <a:txBody>
                    <a:bodyPr/>
                    <a:lstStyle/>
                    <a:p>
                      <a:pPr algn="ctr"/>
                      <a:r>
                        <a:rPr lang="en-US" altLang="zh-TW" sz="1600" dirty="0">
                          <a:latin typeface="Arial" panose="020B0604020202020204" pitchFamily="34" charset="0"/>
                          <a:cs typeface="Arial" panose="020B0604020202020204" pitchFamily="34" charset="0"/>
                        </a:rPr>
                        <a:t>Environment C</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35999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63.85%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98.46%</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35999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97.69%</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87.12%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35999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84.42%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42442">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98.46%</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1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1103580405"/>
              </p:ext>
            </p:extLst>
          </p:nvPr>
        </p:nvGraphicFramePr>
        <p:xfrm>
          <a:off x="6139774" y="1561106"/>
          <a:ext cx="6052225" cy="2294857"/>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603353">
                <a:tc>
                  <a:txBody>
                    <a:bodyPr/>
                    <a:lstStyle/>
                    <a:p>
                      <a:pPr algn="ctr"/>
                      <a:r>
                        <a:rPr lang="en-US" altLang="zh-TW" sz="1600" dirty="0">
                          <a:latin typeface="Arial" panose="020B0604020202020204" pitchFamily="34" charset="0"/>
                          <a:cs typeface="Arial" panose="020B0604020202020204" pitchFamily="34" charset="0"/>
                        </a:rPr>
                        <a:t>Environment A</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22876">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22876">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22876">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22876">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100%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  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25%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graphicFrame>
        <p:nvGraphicFramePr>
          <p:cNvPr id="20" name="內容版面配置區 8">
            <a:extLst>
              <a:ext uri="{FF2B5EF4-FFF2-40B4-BE49-F238E27FC236}">
                <a16:creationId xmlns:a16="http://schemas.microsoft.com/office/drawing/2014/main" id="{B4F258B0-3335-16C9-6907-C055876D941C}"/>
              </a:ext>
            </a:extLst>
          </p:cNvPr>
          <p:cNvGraphicFramePr>
            <a:graphicFrameLocks/>
          </p:cNvGraphicFramePr>
          <p:nvPr>
            <p:extLst>
              <p:ext uri="{D42A27DB-BD31-4B8C-83A1-F6EECF244321}">
                <p14:modId xmlns:p14="http://schemas.microsoft.com/office/powerpoint/2010/main" val="3894271626"/>
              </p:ext>
            </p:extLst>
          </p:nvPr>
        </p:nvGraphicFramePr>
        <p:xfrm>
          <a:off x="2" y="3985439"/>
          <a:ext cx="6052225" cy="2220460"/>
        </p:xfrm>
        <a:graphic>
          <a:graphicData uri="http://schemas.openxmlformats.org/drawingml/2006/table">
            <a:tbl>
              <a:tblPr firstRow="1" bandRow="1">
                <a:tableStyleId>{0660B408-B3CF-4A94-85FC-2B1E0A45F4A2}</a:tableStyleId>
              </a:tblPr>
              <a:tblGrid>
                <a:gridCol w="1441980">
                  <a:extLst>
                    <a:ext uri="{9D8B030D-6E8A-4147-A177-3AD203B41FA5}">
                      <a16:colId xmlns:a16="http://schemas.microsoft.com/office/drawing/2014/main" val="4154339305"/>
                    </a:ext>
                  </a:extLst>
                </a:gridCol>
                <a:gridCol w="922049">
                  <a:extLst>
                    <a:ext uri="{9D8B030D-6E8A-4147-A177-3AD203B41FA5}">
                      <a16:colId xmlns:a16="http://schemas.microsoft.com/office/drawing/2014/main" val="3145455679"/>
                    </a:ext>
                  </a:extLst>
                </a:gridCol>
                <a:gridCol w="922049">
                  <a:extLst>
                    <a:ext uri="{9D8B030D-6E8A-4147-A177-3AD203B41FA5}">
                      <a16:colId xmlns:a16="http://schemas.microsoft.com/office/drawing/2014/main" val="2625176701"/>
                    </a:ext>
                  </a:extLst>
                </a:gridCol>
                <a:gridCol w="922049">
                  <a:extLst>
                    <a:ext uri="{9D8B030D-6E8A-4147-A177-3AD203B41FA5}">
                      <a16:colId xmlns:a16="http://schemas.microsoft.com/office/drawing/2014/main" val="1707056279"/>
                    </a:ext>
                  </a:extLst>
                </a:gridCol>
                <a:gridCol w="922049">
                  <a:extLst>
                    <a:ext uri="{9D8B030D-6E8A-4147-A177-3AD203B41FA5}">
                      <a16:colId xmlns:a16="http://schemas.microsoft.com/office/drawing/2014/main" val="2267133025"/>
                    </a:ext>
                  </a:extLst>
                </a:gridCol>
                <a:gridCol w="922049">
                  <a:extLst>
                    <a:ext uri="{9D8B030D-6E8A-4147-A177-3AD203B41FA5}">
                      <a16:colId xmlns:a16="http://schemas.microsoft.com/office/drawing/2014/main" val="777797469"/>
                    </a:ext>
                  </a:extLst>
                </a:gridCol>
              </a:tblGrid>
              <a:tr h="420209">
                <a:tc>
                  <a:txBody>
                    <a:bodyPr/>
                    <a:lstStyle/>
                    <a:p>
                      <a:pPr algn="ctr"/>
                      <a:r>
                        <a:rPr lang="en-US" altLang="zh-TW" sz="1600" dirty="0">
                          <a:latin typeface="Arial" panose="020B0604020202020204" pitchFamily="34" charset="0"/>
                          <a:cs typeface="Arial" panose="020B0604020202020204" pitchFamily="34" charset="0"/>
                        </a:rPr>
                        <a:t>Environment B</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Empty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away</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Stand</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Moving  close</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Overall</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687240"/>
                  </a:ext>
                </a:extLst>
              </a:tr>
              <a:tr h="410335">
                <a:tc>
                  <a:txBody>
                    <a:bodyPr/>
                    <a:lstStyle/>
                    <a:p>
                      <a:pPr algn="ctr"/>
                      <a:r>
                        <a:rPr lang="en-US" altLang="zh-TW" sz="1600" dirty="0">
                          <a:latin typeface="Arial" panose="020B0604020202020204" pitchFamily="34" charset="0"/>
                          <a:cs typeface="Arial" panose="020B0604020202020204" pitchFamily="34" charset="0"/>
                        </a:rPr>
                        <a:t>1-shot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60.77%</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4826880"/>
                  </a:ext>
                </a:extLst>
              </a:tr>
              <a:tr h="410335">
                <a:tc>
                  <a:txBody>
                    <a:bodyPr/>
                    <a:lstStyle/>
                    <a:p>
                      <a:pPr algn="ctr"/>
                      <a:r>
                        <a:rPr lang="en-US" altLang="zh-TW" sz="1600" dirty="0">
                          <a:latin typeface="Arial" panose="020B0604020202020204" pitchFamily="34" charset="0"/>
                          <a:cs typeface="Arial" panose="020B0604020202020204" pitchFamily="34" charset="0"/>
                        </a:rPr>
                        <a:t>5-shot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72.31%</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82.50%</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3076011"/>
                  </a:ext>
                </a:extLst>
              </a:tr>
              <a:tr h="410335">
                <a:tc>
                  <a:txBody>
                    <a:bodyPr/>
                    <a:lstStyle/>
                    <a:p>
                      <a:pPr algn="ctr"/>
                      <a:r>
                        <a:rPr lang="en-US" altLang="zh-TW" sz="1600" dirty="0">
                          <a:latin typeface="Arial" panose="020B0604020202020204" pitchFamily="34" charset="0"/>
                          <a:cs typeface="Arial" panose="020B0604020202020204" pitchFamily="34" charset="0"/>
                        </a:rPr>
                        <a:t>7-shot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89.23%</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65.38%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81.15%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11805"/>
                  </a:ext>
                </a:extLst>
              </a:tr>
              <a:tr h="410335">
                <a:tc>
                  <a:txBody>
                    <a:bodyPr/>
                    <a:lstStyle/>
                    <a:p>
                      <a:pPr algn="ctr"/>
                      <a:r>
                        <a:rPr lang="en-US" altLang="zh-TW" sz="1600" dirty="0">
                          <a:latin typeface="Arial" panose="020B0604020202020204" pitchFamily="34" charset="0"/>
                          <a:cs typeface="Arial" panose="020B0604020202020204" pitchFamily="34" charset="0"/>
                        </a:rPr>
                        <a:t>10-shot</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95.38%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74.62%</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93.08%</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71.54%</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Arial" panose="020B0604020202020204" pitchFamily="34" charset="0"/>
                          <a:cs typeface="Arial" panose="020B0604020202020204" pitchFamily="34" charset="0"/>
                        </a:rPr>
                        <a:t>83.65%</a:t>
                      </a:r>
                      <a:endParaRPr lang="zh-TW" alt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8477092"/>
                  </a:ext>
                </a:extLst>
              </a:tr>
            </a:tbl>
          </a:graphicData>
        </a:graphic>
      </p:graphicFrame>
      <p:sp>
        <p:nvSpPr>
          <p:cNvPr id="3" name="文字方塊 2">
            <a:extLst>
              <a:ext uri="{FF2B5EF4-FFF2-40B4-BE49-F238E27FC236}">
                <a16:creationId xmlns:a16="http://schemas.microsoft.com/office/drawing/2014/main" id="{459C3EE6-3748-3DD9-B2C0-A2696ACF374F}"/>
              </a:ext>
            </a:extLst>
          </p:cNvPr>
          <p:cNvSpPr txBox="1"/>
          <p:nvPr/>
        </p:nvSpPr>
        <p:spPr>
          <a:xfrm>
            <a:off x="324852" y="1561106"/>
            <a:ext cx="4186990" cy="1015663"/>
          </a:xfrm>
          <a:prstGeom prst="rect">
            <a:avLst/>
          </a:prstGeom>
          <a:noFill/>
        </p:spPr>
        <p:txBody>
          <a:bodyPr wrap="square" rtlCol="0">
            <a:spAutoFit/>
          </a:bodyPr>
          <a:lstStyle/>
          <a:p>
            <a:r>
              <a:rPr lang="en-US" altLang="zh-TW" sz="2000" b="1" dirty="0">
                <a:solidFill>
                  <a:srgbClr val="FF0000"/>
                </a:solidFill>
                <a:latin typeface="Arial" panose="020B0604020202020204" pitchFamily="34" charset="0"/>
                <a:cs typeface="Arial" panose="020B0604020202020204" pitchFamily="34" charset="0"/>
              </a:rPr>
              <a:t>Train</a:t>
            </a:r>
            <a:r>
              <a:rPr lang="zh-TW" altLang="en-US" sz="2000" b="1" dirty="0">
                <a:solidFill>
                  <a:srgbClr val="FF0000"/>
                </a:solidFill>
                <a:latin typeface="Arial" panose="020B0604020202020204" pitchFamily="34" charset="0"/>
                <a:cs typeface="Arial" panose="020B0604020202020204" pitchFamily="34" charset="0"/>
              </a:rPr>
              <a:t> </a:t>
            </a:r>
            <a:r>
              <a:rPr lang="en-US" altLang="zh-TW" sz="2000" b="1" dirty="0">
                <a:solidFill>
                  <a:srgbClr val="FF0000"/>
                </a:solidFill>
                <a:latin typeface="Arial" panose="020B0604020202020204" pitchFamily="34" charset="0"/>
                <a:cs typeface="Arial" panose="020B0604020202020204" pitchFamily="34" charset="0"/>
              </a:rPr>
              <a:t>in Environment: C</a:t>
            </a:r>
          </a:p>
          <a:p>
            <a:endParaRPr lang="en-US" altLang="zh-TW" sz="2000" b="1" dirty="0">
              <a:solidFill>
                <a:srgbClr val="FF0000"/>
              </a:solidFill>
              <a:latin typeface="Arial" panose="020B0604020202020204" pitchFamily="34" charset="0"/>
              <a:cs typeface="Arial" panose="020B0604020202020204" pitchFamily="34" charset="0"/>
            </a:endParaRPr>
          </a:p>
          <a:p>
            <a:r>
              <a:rPr lang="en-US" altLang="zh-TW" sz="2000" b="1" dirty="0">
                <a:solidFill>
                  <a:srgbClr val="FF0000"/>
                </a:solidFill>
                <a:latin typeface="Arial" panose="020B0604020202020204" pitchFamily="34" charset="0"/>
                <a:cs typeface="Arial" panose="020B0604020202020204" pitchFamily="34" charset="0"/>
              </a:rPr>
              <a:t>Test in Environment: A</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B</a:t>
            </a:r>
            <a:r>
              <a:rPr lang="zh-TW" altLang="en-US" sz="2000" b="1" dirty="0">
                <a:solidFill>
                  <a:srgbClr val="FF0000"/>
                </a:solidFill>
                <a:latin typeface="Arial" panose="020B0604020202020204" pitchFamily="34" charset="0"/>
                <a:cs typeface="Arial" panose="020B0604020202020204" pitchFamily="34" charset="0"/>
              </a:rPr>
              <a:t>、</a:t>
            </a:r>
            <a:r>
              <a:rPr lang="en-US" altLang="zh-TW" sz="2000" b="1" dirty="0">
                <a:solidFill>
                  <a:srgbClr val="FF0000"/>
                </a:solidFill>
                <a:latin typeface="Arial" panose="020B0604020202020204" pitchFamily="34" charset="0"/>
                <a:cs typeface="Arial" panose="020B0604020202020204" pitchFamily="34" charset="0"/>
              </a:rPr>
              <a:t>C </a:t>
            </a:r>
            <a:endParaRPr lang="zh-TW" altLang="en-US" sz="2000" b="1" dirty="0">
              <a:solidFill>
                <a:srgbClr val="FF0000"/>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59BB5C66-4BD8-7029-AC88-FDE0C8DE97E1}"/>
              </a:ext>
            </a:extLst>
          </p:cNvPr>
          <p:cNvSpPr/>
          <p:nvPr/>
        </p:nvSpPr>
        <p:spPr>
          <a:xfrm>
            <a:off x="5137827" y="3993337"/>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039ACF5-DD30-30F2-C814-32E139579EFD}"/>
              </a:ext>
            </a:extLst>
          </p:cNvPr>
          <p:cNvSpPr/>
          <p:nvPr/>
        </p:nvSpPr>
        <p:spPr>
          <a:xfrm>
            <a:off x="11277598" y="3963801"/>
            <a:ext cx="914400" cy="22030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F1155A06-DBB2-396F-3E2E-E31520D2E7F7}"/>
              </a:ext>
            </a:extLst>
          </p:cNvPr>
          <p:cNvSpPr txBox="1"/>
          <p:nvPr/>
        </p:nvSpPr>
        <p:spPr>
          <a:xfrm>
            <a:off x="3629025" y="3111827"/>
            <a:ext cx="2295525" cy="338554"/>
          </a:xfrm>
          <a:prstGeom prst="rect">
            <a:avLst/>
          </a:prstGeom>
          <a:noFill/>
        </p:spPr>
        <p:txBody>
          <a:bodyPr wrap="square" rtlCol="0">
            <a:spAutoFit/>
          </a:bodyPr>
          <a:lstStyle/>
          <a:p>
            <a:r>
              <a:rPr lang="en-US" altLang="zh-TW" sz="1600" dirty="0">
                <a:solidFill>
                  <a:srgbClr val="FF0000"/>
                </a:solidFill>
                <a:latin typeface="Arial" panose="020B0604020202020204" pitchFamily="34" charset="0"/>
                <a:cs typeface="Arial" panose="020B0604020202020204" pitchFamily="34" charset="0"/>
              </a:rPr>
              <a:t>Back to normal level</a:t>
            </a:r>
            <a:endParaRPr lang="zh-TW" altLang="en-US" sz="1600" dirty="0">
              <a:solidFill>
                <a:srgbClr val="FF0000"/>
              </a:solidFill>
              <a:latin typeface="Arial" panose="020B0604020202020204" pitchFamily="34" charset="0"/>
              <a:cs typeface="Arial" panose="020B0604020202020204" pitchFamily="34" charset="0"/>
            </a:endParaRPr>
          </a:p>
        </p:txBody>
      </p:sp>
      <p:cxnSp>
        <p:nvCxnSpPr>
          <p:cNvPr id="13" name="直線單箭頭接點 12">
            <a:extLst>
              <a:ext uri="{FF2B5EF4-FFF2-40B4-BE49-F238E27FC236}">
                <a16:creationId xmlns:a16="http://schemas.microsoft.com/office/drawing/2014/main" id="{EC359300-0353-2B82-467A-BD8DC26A6824}"/>
              </a:ext>
            </a:extLst>
          </p:cNvPr>
          <p:cNvCxnSpPr/>
          <p:nvPr/>
        </p:nvCxnSpPr>
        <p:spPr>
          <a:xfrm>
            <a:off x="4999714" y="3544260"/>
            <a:ext cx="276225" cy="4395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D5D19338-C0DE-3D12-61EC-B2DA7678B2F9}"/>
              </a:ext>
            </a:extLst>
          </p:cNvPr>
          <p:cNvCxnSpPr/>
          <p:nvPr/>
        </p:nvCxnSpPr>
        <p:spPr>
          <a:xfrm>
            <a:off x="5595027" y="3450381"/>
            <a:ext cx="5396823" cy="525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768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259455-9B6B-564E-760A-BEE55ACE469A}"/>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CBAE211B-FAEC-4E71-436B-BEC2EFAAD565}"/>
              </a:ext>
            </a:extLst>
          </p:cNvPr>
          <p:cNvSpPr>
            <a:spLocks noGrp="1"/>
          </p:cNvSpPr>
          <p:nvPr>
            <p:ph idx="1"/>
          </p:nvPr>
        </p:nvSpPr>
        <p:spPr>
          <a:xfrm>
            <a:off x="838199" y="1664054"/>
            <a:ext cx="10796337" cy="4351339"/>
          </a:xfrm>
        </p:spPr>
        <p:txBody>
          <a:bodyPr>
            <a:normAutofit/>
          </a:bodyPr>
          <a:lstStyle/>
          <a:p>
            <a:r>
              <a:rPr lang="en-US" altLang="zh-TW" sz="2400" dirty="0"/>
              <a:t>We utilize antenna random jump, phase calibration, and dynamic extraction preprocessing procedure to improve the data consistency.</a:t>
            </a:r>
            <a:r>
              <a:rPr lang="zh-TW" altLang="en-US" sz="2400" dirty="0"/>
              <a:t> </a:t>
            </a:r>
            <a:r>
              <a:rPr lang="en-US" altLang="zh-TW" sz="2400" dirty="0"/>
              <a:t>However, in some complicated environments we have to figure out other method. </a:t>
            </a:r>
          </a:p>
          <a:p>
            <a:endParaRPr lang="en-US" altLang="zh-TW" sz="2400" dirty="0"/>
          </a:p>
          <a:p>
            <a:r>
              <a:rPr lang="en-US" altLang="zh-TW" sz="2400" dirty="0"/>
              <a:t>We apply a novel CNN-based TripletNetwork plus few-shot learning method to identify samples across the different environments.</a:t>
            </a:r>
          </a:p>
          <a:p>
            <a:endParaRPr lang="en-US" altLang="zh-TW" sz="2400" dirty="0"/>
          </a:p>
          <a:p>
            <a:r>
              <a:rPr lang="en-US" altLang="zh-TW" sz="2400" dirty="0"/>
              <a:t>Our proposed method can reach the best overall accuracy about </a:t>
            </a:r>
            <a:r>
              <a:rPr lang="en-US" altLang="zh-TW" sz="2400" dirty="0">
                <a:solidFill>
                  <a:schemeClr val="accent1"/>
                </a:solidFill>
              </a:rPr>
              <a:t>86.15%</a:t>
            </a:r>
            <a:r>
              <a:rPr lang="en-US" altLang="zh-TW" sz="2400" dirty="0"/>
              <a:t>. </a:t>
            </a:r>
          </a:p>
        </p:txBody>
      </p:sp>
      <p:sp>
        <p:nvSpPr>
          <p:cNvPr id="5" name="投影片編號版面配置區 4">
            <a:extLst>
              <a:ext uri="{FF2B5EF4-FFF2-40B4-BE49-F238E27FC236}">
                <a16:creationId xmlns:a16="http://schemas.microsoft.com/office/drawing/2014/main" id="{C31EA795-0691-2C61-45F0-6C9A0D6BACDA}"/>
              </a:ext>
            </a:extLst>
          </p:cNvPr>
          <p:cNvSpPr>
            <a:spLocks noGrp="1"/>
          </p:cNvSpPr>
          <p:nvPr>
            <p:ph type="sldNum" sz="quarter" idx="12"/>
          </p:nvPr>
        </p:nvSpPr>
        <p:spPr/>
        <p:txBody>
          <a:bodyPr/>
          <a:lstStyle/>
          <a:p>
            <a:fld id="{6535C81C-810E-4EB6-8E54-318DA1BC8B73}" type="slidenum">
              <a:rPr lang="zh-TW" altLang="en-US" smtClean="0"/>
              <a:t>29</a:t>
            </a:fld>
            <a:endParaRPr lang="zh-TW" altLang="en-US"/>
          </a:p>
        </p:txBody>
      </p:sp>
    </p:spTree>
    <p:extLst>
      <p:ext uri="{BB962C8B-B14F-4D97-AF65-F5344CB8AC3E}">
        <p14:creationId xmlns:p14="http://schemas.microsoft.com/office/powerpoint/2010/main" val="209130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1990A0-1BB8-3B15-9D52-156EF77ABBAE}"/>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4361ED98-7BBD-8DDE-DCA1-07312FDCD826}"/>
              </a:ext>
            </a:extLst>
          </p:cNvPr>
          <p:cNvSpPr>
            <a:spLocks noGrp="1"/>
          </p:cNvSpPr>
          <p:nvPr>
            <p:ph idx="1"/>
          </p:nvPr>
        </p:nvSpPr>
        <p:spPr>
          <a:xfrm>
            <a:off x="942975" y="1978025"/>
            <a:ext cx="6819900" cy="4752269"/>
          </a:xfrm>
        </p:spPr>
        <p:txBody>
          <a:bodyPr>
            <a:normAutofit/>
          </a:bodyPr>
          <a:lstStyle/>
          <a:p>
            <a:pPr>
              <a:buFont typeface="Wingdings" panose="05000000000000000000" pitchFamily="2" charset="2"/>
              <a:buChar char="Ø"/>
            </a:pPr>
            <a:r>
              <a:rPr lang="en-US" altLang="zh-TW" sz="2400" dirty="0"/>
              <a:t>Compared to outdoor sensing, indoor sensing technology is still immature.</a:t>
            </a:r>
          </a:p>
          <a:p>
            <a:pPr>
              <a:buFont typeface="Wingdings" panose="05000000000000000000" pitchFamily="2" charset="2"/>
              <a:buChar char="Ø"/>
            </a:pPr>
            <a:endParaRPr lang="en-US" altLang="zh-TW" sz="2400" dirty="0">
              <a:solidFill>
                <a:schemeClr val="accent1">
                  <a:lumMod val="75000"/>
                </a:schemeClr>
              </a:solidFill>
            </a:endParaRPr>
          </a:p>
          <a:p>
            <a:pPr>
              <a:buFont typeface="Wingdings" panose="05000000000000000000" pitchFamily="2" charset="2"/>
              <a:buChar char="Ø"/>
            </a:pPr>
            <a:r>
              <a:rPr lang="en-US" altLang="zh-TW" sz="2400" dirty="0"/>
              <a:t>Most of research in recent years focus on </a:t>
            </a:r>
            <a:r>
              <a:rPr lang="en-US" altLang="zh-TW" sz="2400" dirty="0">
                <a:solidFill>
                  <a:srgbClr val="FF0000"/>
                </a:solidFill>
              </a:rPr>
              <a:t>light-of-sight</a:t>
            </a:r>
            <a:r>
              <a:rPr lang="en-US" altLang="zh-TW" sz="2400" dirty="0"/>
              <a:t> (LoS) scenarios.</a:t>
            </a:r>
          </a:p>
          <a:p>
            <a:pPr>
              <a:buFont typeface="Wingdings" panose="05000000000000000000" pitchFamily="2" charset="2"/>
              <a:buChar char="Ø"/>
            </a:pPr>
            <a:endParaRPr lang="en-US" altLang="zh-TW" sz="2400" dirty="0"/>
          </a:p>
          <a:p>
            <a:pPr>
              <a:buFont typeface="Wingdings" panose="05000000000000000000" pitchFamily="2" charset="2"/>
              <a:buChar char="Ø"/>
            </a:pPr>
            <a:r>
              <a:rPr lang="en-US" altLang="zh-TW" sz="2400" dirty="0"/>
              <a:t>Using </a:t>
            </a:r>
            <a:r>
              <a:rPr lang="en-US" altLang="zh-TW" sz="2400" dirty="0">
                <a:solidFill>
                  <a:srgbClr val="FF0000"/>
                </a:solidFill>
              </a:rPr>
              <a:t>passive sensing</a:t>
            </a:r>
            <a:r>
              <a:rPr lang="en-US" altLang="zh-TW" sz="2400" dirty="0"/>
              <a:t> may encounter situations with weak signals.</a:t>
            </a:r>
          </a:p>
          <a:p>
            <a:pPr>
              <a:buFont typeface="Wingdings" panose="05000000000000000000" pitchFamily="2" charset="2"/>
              <a:buChar char="Ø"/>
            </a:pPr>
            <a:endParaRPr lang="en-US" altLang="zh-TW" sz="2400" dirty="0"/>
          </a:p>
        </p:txBody>
      </p:sp>
      <p:sp>
        <p:nvSpPr>
          <p:cNvPr id="8" name="投影片編號版面配置區 7">
            <a:extLst>
              <a:ext uri="{FF2B5EF4-FFF2-40B4-BE49-F238E27FC236}">
                <a16:creationId xmlns:a16="http://schemas.microsoft.com/office/drawing/2014/main" id="{446C103A-30D2-E5A4-15EE-2818B87A266A}"/>
              </a:ext>
            </a:extLst>
          </p:cNvPr>
          <p:cNvSpPr>
            <a:spLocks noGrp="1"/>
          </p:cNvSpPr>
          <p:nvPr>
            <p:ph type="sldNum" sz="quarter" idx="12"/>
          </p:nvPr>
        </p:nvSpPr>
        <p:spPr/>
        <p:txBody>
          <a:bodyPr/>
          <a:lstStyle/>
          <a:p>
            <a:fld id="{6535C81C-810E-4EB6-8E54-318DA1BC8B73}" type="slidenum">
              <a:rPr lang="zh-TW" altLang="en-US" smtClean="0"/>
              <a:t>3</a:t>
            </a:fld>
            <a:endParaRPr lang="zh-TW" altLang="en-US"/>
          </a:p>
        </p:txBody>
      </p:sp>
      <p:pic>
        <p:nvPicPr>
          <p:cNvPr id="5" name="圖片 4">
            <a:extLst>
              <a:ext uri="{FF2B5EF4-FFF2-40B4-BE49-F238E27FC236}">
                <a16:creationId xmlns:a16="http://schemas.microsoft.com/office/drawing/2014/main" id="{115990FB-D51A-8652-1AEB-65757AA9D08C}"/>
              </a:ext>
            </a:extLst>
          </p:cNvPr>
          <p:cNvPicPr>
            <a:picLocks noChangeAspect="1"/>
          </p:cNvPicPr>
          <p:nvPr/>
        </p:nvPicPr>
        <p:blipFill rotWithShape="1">
          <a:blip r:embed="rId3"/>
          <a:srcRect l="6670" t="3594" r="10480" b="4740"/>
          <a:stretch/>
        </p:blipFill>
        <p:spPr>
          <a:xfrm>
            <a:off x="7548273" y="1097333"/>
            <a:ext cx="4424652" cy="4914158"/>
          </a:xfrm>
          <a:prstGeom prst="rect">
            <a:avLst/>
          </a:prstGeom>
        </p:spPr>
      </p:pic>
    </p:spTree>
    <p:extLst>
      <p:ext uri="{BB962C8B-B14F-4D97-AF65-F5344CB8AC3E}">
        <p14:creationId xmlns:p14="http://schemas.microsoft.com/office/powerpoint/2010/main" val="3140428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10554E-E81E-1705-937B-58579BFE479B}"/>
              </a:ext>
            </a:extLst>
          </p:cNvPr>
          <p:cNvSpPr>
            <a:spLocks noGrp="1"/>
          </p:cNvSpPr>
          <p:nvPr>
            <p:ph type="title"/>
          </p:nvPr>
        </p:nvSpPr>
        <p:spPr/>
        <p:txBody>
          <a:bodyPr/>
          <a:lstStyle/>
          <a:p>
            <a:r>
              <a:rPr lang="en-US" altLang="zh-TW" dirty="0"/>
              <a:t>Publications</a:t>
            </a:r>
            <a:endParaRPr lang="zh-TW" altLang="en-US" dirty="0"/>
          </a:p>
        </p:txBody>
      </p:sp>
      <p:sp>
        <p:nvSpPr>
          <p:cNvPr id="3" name="內容版面配置區 2">
            <a:extLst>
              <a:ext uri="{FF2B5EF4-FFF2-40B4-BE49-F238E27FC236}">
                <a16:creationId xmlns:a16="http://schemas.microsoft.com/office/drawing/2014/main" id="{BD879C49-E967-8F5A-7EEC-98740A5A458F}"/>
              </a:ext>
            </a:extLst>
          </p:cNvPr>
          <p:cNvSpPr>
            <a:spLocks noGrp="1"/>
          </p:cNvSpPr>
          <p:nvPr>
            <p:ph idx="1"/>
          </p:nvPr>
        </p:nvSpPr>
        <p:spPr>
          <a:xfrm>
            <a:off x="838200" y="1690688"/>
            <a:ext cx="10515600" cy="4351339"/>
          </a:xfrm>
        </p:spPr>
        <p:txBody>
          <a:bodyPr/>
          <a:lstStyle/>
          <a:p>
            <a:pPr>
              <a:buSzPct val="85000"/>
            </a:pPr>
            <a:r>
              <a:rPr lang="en-US" altLang="zh-TW" sz="1600" b="0" dirty="0">
                <a:solidFill>
                  <a:schemeClr val="tx1">
                    <a:lumMod val="75000"/>
                    <a:lumOff val="25000"/>
                  </a:schemeClr>
                </a:solidFill>
                <a:effectLst/>
                <a:cs typeface="Arial" panose="020B0604020202020204" pitchFamily="34" charset="0"/>
              </a:rPr>
              <a:t>Shu-Ying Chang, </a:t>
            </a:r>
            <a:r>
              <a:rPr lang="en-US" altLang="zh-TW" sz="1600" b="1" u="sng" dirty="0">
                <a:solidFill>
                  <a:schemeClr val="tx1">
                    <a:lumMod val="75000"/>
                    <a:lumOff val="25000"/>
                  </a:schemeClr>
                </a:solidFill>
                <a:effectLst/>
                <a:cs typeface="Arial" panose="020B0604020202020204" pitchFamily="34" charset="0"/>
              </a:rPr>
              <a:t>Hung-Wen Liang</a:t>
            </a:r>
            <a:r>
              <a:rPr lang="en-US" altLang="zh-TW" sz="1600" b="0" dirty="0">
                <a:solidFill>
                  <a:schemeClr val="tx1">
                    <a:lumMod val="75000"/>
                    <a:lumOff val="25000"/>
                  </a:schemeClr>
                </a:solidFill>
                <a:effectLst/>
                <a:cs typeface="Arial" panose="020B0604020202020204" pitchFamily="34" charset="0"/>
              </a:rPr>
              <a:t>, Van-Linh , Po-Ching Lin , “Seeing Without Alarming Thief: Passive WiFi Sensing for Indoor Security Monitoring”, MILCOM 2023 - 2023 IEEE Military Communications Conference (MILCOM) - DEMOS</a:t>
            </a:r>
          </a:p>
          <a:p>
            <a:pPr marL="514350" indent="-514350">
              <a:buSzPct val="85000"/>
              <a:buFont typeface="+mj-lt"/>
              <a:buAutoNum type="arabicPeriod"/>
            </a:pPr>
            <a:endParaRPr lang="en-US" altLang="zh-TW" dirty="0"/>
          </a:p>
          <a:p>
            <a:pPr marL="514350" indent="-514350">
              <a:buSzPct val="85000"/>
              <a:buFont typeface="+mj-lt"/>
              <a:buAutoNum type="arabicPeriod"/>
            </a:pPr>
            <a:endParaRPr lang="zh-TW" altLang="en-US" dirty="0"/>
          </a:p>
        </p:txBody>
      </p:sp>
      <p:sp>
        <p:nvSpPr>
          <p:cNvPr id="5" name="投影片編號版面配置區 4">
            <a:extLst>
              <a:ext uri="{FF2B5EF4-FFF2-40B4-BE49-F238E27FC236}">
                <a16:creationId xmlns:a16="http://schemas.microsoft.com/office/drawing/2014/main" id="{DFA815E2-8298-8BCC-F169-52014865EDA4}"/>
              </a:ext>
            </a:extLst>
          </p:cNvPr>
          <p:cNvSpPr>
            <a:spLocks noGrp="1"/>
          </p:cNvSpPr>
          <p:nvPr>
            <p:ph type="sldNum" sz="quarter" idx="12"/>
          </p:nvPr>
        </p:nvSpPr>
        <p:spPr/>
        <p:txBody>
          <a:bodyPr/>
          <a:lstStyle/>
          <a:p>
            <a:fld id="{6535C81C-810E-4EB6-8E54-318DA1BC8B73}" type="slidenum">
              <a:rPr lang="zh-TW" altLang="en-US" smtClean="0"/>
              <a:pPr/>
              <a:t>30</a:t>
            </a:fld>
            <a:endParaRPr lang="zh-TW" altLang="en-US" dirty="0"/>
          </a:p>
        </p:txBody>
      </p:sp>
    </p:spTree>
    <p:extLst>
      <p:ext uri="{BB962C8B-B14F-4D97-AF65-F5344CB8AC3E}">
        <p14:creationId xmlns:p14="http://schemas.microsoft.com/office/powerpoint/2010/main" val="2592714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EF94DF-8343-44DA-DFBB-6B76DB802230}"/>
              </a:ext>
            </a:extLst>
          </p:cNvPr>
          <p:cNvSpPr>
            <a:spLocks noGrp="1"/>
          </p:cNvSpPr>
          <p:nvPr>
            <p:ph type="title"/>
          </p:nvPr>
        </p:nvSpPr>
        <p:spPr/>
        <p:txBody>
          <a:bodyPr/>
          <a:lstStyle/>
          <a:p>
            <a:r>
              <a:rPr lang="en-US" altLang="zh-TW" dirty="0"/>
              <a:t>Reference</a:t>
            </a:r>
            <a:endParaRPr lang="zh-TW" altLang="en-US" dirty="0"/>
          </a:p>
        </p:txBody>
      </p:sp>
      <p:sp>
        <p:nvSpPr>
          <p:cNvPr id="5" name="投影片編號版面配置區 4">
            <a:extLst>
              <a:ext uri="{FF2B5EF4-FFF2-40B4-BE49-F238E27FC236}">
                <a16:creationId xmlns:a16="http://schemas.microsoft.com/office/drawing/2014/main" id="{4B162474-D454-BE7E-6E6D-E5EA0FA958FC}"/>
              </a:ext>
            </a:extLst>
          </p:cNvPr>
          <p:cNvSpPr>
            <a:spLocks noGrp="1"/>
          </p:cNvSpPr>
          <p:nvPr>
            <p:ph type="sldNum" sz="quarter" idx="12"/>
          </p:nvPr>
        </p:nvSpPr>
        <p:spPr/>
        <p:txBody>
          <a:bodyPr/>
          <a:lstStyle/>
          <a:p>
            <a:fld id="{6535C81C-810E-4EB6-8E54-318DA1BC8B73}" type="slidenum">
              <a:rPr lang="zh-TW" altLang="en-US" smtClean="0"/>
              <a:t>31</a:t>
            </a:fld>
            <a:endParaRPr lang="zh-TW" altLang="en-US" dirty="0"/>
          </a:p>
        </p:txBody>
      </p:sp>
      <p:sp>
        <p:nvSpPr>
          <p:cNvPr id="6" name="內容版面配置區 2">
            <a:extLst>
              <a:ext uri="{FF2B5EF4-FFF2-40B4-BE49-F238E27FC236}">
                <a16:creationId xmlns:a16="http://schemas.microsoft.com/office/drawing/2014/main" id="{831352FB-E857-F3A3-C010-176573EE330A}"/>
              </a:ext>
            </a:extLst>
          </p:cNvPr>
          <p:cNvSpPr>
            <a:spLocks noGrp="1"/>
          </p:cNvSpPr>
          <p:nvPr>
            <p:ph idx="1"/>
          </p:nvPr>
        </p:nvSpPr>
        <p:spPr>
          <a:xfrm>
            <a:off x="838200" y="1825625"/>
            <a:ext cx="10515600" cy="4351338"/>
          </a:xfrm>
        </p:spPr>
        <p:txBody>
          <a:bodyPr>
            <a:noAutofit/>
          </a:bodyPr>
          <a:lstStyle/>
          <a:p>
            <a:pPr marL="514350" indent="-514350">
              <a:buFont typeface="+mj-lt"/>
              <a:buAutoNum type="arabicPeriod"/>
            </a:pPr>
            <a:r>
              <a:rPr lang="en-US" altLang="zh-TW" sz="1400" dirty="0">
                <a:solidFill>
                  <a:srgbClr val="393E41"/>
                </a:solidFill>
                <a:cs typeface="Arial" panose="020B0604020202020204" pitchFamily="34" charset="0"/>
              </a:rPr>
              <a:t>Ma, Y., Arshad, S., Muniraju, S., Torkildson, E., Rantala, E., Doppler, K., Zhou, G., 2021. Location- and Person-Independent Activity Recognition with WiFi, Deep Neural Networks, and Reinforcement Learning. ACM Transactions on Internet of Things 2, 1–25.. https://doi.org/10.1145/3424739</a:t>
            </a:r>
          </a:p>
          <a:p>
            <a:pPr marL="514350" indent="-514350">
              <a:buFont typeface="+mj-lt"/>
              <a:buAutoNum type="arabicPeriod"/>
            </a:pPr>
            <a:r>
              <a:rPr lang="en-US" altLang="zh-TW" sz="1400" dirty="0">
                <a:solidFill>
                  <a:srgbClr val="393E41"/>
                </a:solidFill>
                <a:cs typeface="Arial" panose="020B0604020202020204" pitchFamily="34" charset="0"/>
              </a:rPr>
              <a:t>Zhang, J., Wu, F., Wei, B., Zhang, Q., Huang, H., Shah, S.W., Cheng, J., 2021. Data Augmentation and Dense-LSTM for Human Activity Recognition Using WiFi Signal. IEEE Internet of Things Journal 8, 4628–4641.. https://doi.org/10.1109/jiot.2020.3026732</a:t>
            </a:r>
          </a:p>
          <a:p>
            <a:pPr marL="514350" indent="-514350">
              <a:buFont typeface="+mj-lt"/>
              <a:buAutoNum type="arabicPeriod"/>
            </a:pPr>
            <a:r>
              <a:rPr lang="en-US" altLang="zh-TW" sz="1400" dirty="0">
                <a:solidFill>
                  <a:srgbClr val="393E41"/>
                </a:solidFill>
                <a:ea typeface="新細明體" panose="02020500000000000000" pitchFamily="18" charset="-120"/>
                <a:cs typeface="Arial" panose="020B0604020202020204" pitchFamily="34" charset="0"/>
              </a:rPr>
              <a:t>Abuhoureyah, F. S., Wong, Y. C., &amp; Mohd Isira, A. S. B. (2024). WiFi-based human activity recognition through wall using deep learning. Engineering Applications of Artificial Intelligence, 127, 107171. https://doi.org/https://doi.org/10.1016/j.engappai.2023.107171 </a:t>
            </a:r>
            <a:endParaRPr lang="en-US" altLang="zh-TW" sz="1400" dirty="0">
              <a:solidFill>
                <a:srgbClr val="393E41"/>
              </a:solidFill>
              <a:cs typeface="Arial" panose="020B0604020202020204" pitchFamily="34" charset="0"/>
            </a:endParaRPr>
          </a:p>
          <a:p>
            <a:pPr marL="514350" indent="-514350">
              <a:buFont typeface="+mj-lt"/>
              <a:buAutoNum type="arabicPeriod"/>
            </a:pPr>
            <a:r>
              <a:rPr lang="en-US" altLang="zh-TW" sz="1400" dirty="0">
                <a:solidFill>
                  <a:srgbClr val="393E41"/>
                </a:solidFill>
                <a:cs typeface="Arial" panose="020B0604020202020204" pitchFamily="34" charset="0"/>
              </a:rPr>
              <a:t>Chi Lin, Pengfei Wang, Chuanying Ji, Mohammad S. Obaidat, Lei Wang, Guowei Wu, and Qiang Zhang. 2023. A Contactless Authentication System Based on WiFi CSI. ACM Trans. Sen. Netw. 19, 2, Article 29 (May 2023), 20 pages. https://doi.org/10.1145/3532095 </a:t>
            </a:r>
          </a:p>
          <a:p>
            <a:pPr marL="514350" indent="-514350">
              <a:buFont typeface="+mj-lt"/>
              <a:buAutoNum type="arabicPeriod"/>
            </a:pPr>
            <a:r>
              <a:rPr lang="en-US" altLang="zh-TW" sz="1400" dirty="0">
                <a:solidFill>
                  <a:srgbClr val="393E41"/>
                </a:solidFill>
                <a:cs typeface="Arial" panose="020B0604020202020204" pitchFamily="34" charset="0"/>
              </a:rPr>
              <a:t>Shun, Z., Hou, J., Li, X.-Y., 2023. Pi-Sniffer: Privacy Sniffing through the Wall with WiFi CSI,  in: https://doi.org/10.1109/bigcom61073.2023.00018</a:t>
            </a:r>
          </a:p>
          <a:p>
            <a:pPr marL="514350" indent="-514350">
              <a:buFont typeface="+mj-lt"/>
              <a:buAutoNum type="arabicPeriod"/>
            </a:pPr>
            <a:r>
              <a:rPr lang="en-US" altLang="zh-TW" sz="1400" dirty="0">
                <a:solidFill>
                  <a:srgbClr val="393E41"/>
                </a:solidFill>
                <a:cs typeface="Arial" panose="020B0604020202020204" pitchFamily="34" charset="0"/>
              </a:rPr>
              <a:t>D. Wang, J. Yang, W. Cui, L. Xie and S. Sun, "Multimodal CSI-Based Human Activity Recognition Using GANs," in IEEE Internet of Things Journal, vol. 8, no. 24, pp. 17345-17355, 15 Dec.15, 2021, doi: 10.1109/JIOT.2021.3080401</a:t>
            </a:r>
          </a:p>
          <a:p>
            <a:pPr marL="514350" indent="-514350">
              <a:buFont typeface="+mj-lt"/>
              <a:buAutoNum type="arabicPeriod"/>
            </a:pPr>
            <a:r>
              <a:rPr lang="en-US" altLang="zh-TW" sz="1400" dirty="0">
                <a:solidFill>
                  <a:srgbClr val="393E41"/>
                </a:solidFill>
                <a:cs typeface="Arial" panose="020B0604020202020204" pitchFamily="34" charset="0"/>
              </a:rPr>
              <a:t>F. Wang, W. Gong and J. Liu, "On Spatial Diversity in WiFi-Based Human Activity Recognition: A Deep Learning-Based Approach," in IEEE Internet of Things Journal, vol. 6, no. 2, pp. 2035-2047, April 2019, doi: 10.1109/JIOT.2018.2871445</a:t>
            </a:r>
          </a:p>
          <a:p>
            <a:pPr marL="514350" indent="-514350">
              <a:buFont typeface="+mj-lt"/>
              <a:buAutoNum type="arabicPeriod"/>
            </a:pPr>
            <a:endParaRPr lang="zh-TW" altLang="en-US" sz="1400" dirty="0">
              <a:solidFill>
                <a:srgbClr val="393E41"/>
              </a:solidFill>
              <a:latin typeface="HelveticaNeue Regular"/>
            </a:endParaRPr>
          </a:p>
        </p:txBody>
      </p:sp>
    </p:spTree>
    <p:extLst>
      <p:ext uri="{BB962C8B-B14F-4D97-AF65-F5344CB8AC3E}">
        <p14:creationId xmlns:p14="http://schemas.microsoft.com/office/powerpoint/2010/main" val="2735124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6FC281-6A6A-57A7-8D71-B02C7EC7E331}"/>
              </a:ext>
            </a:extLst>
          </p:cNvPr>
          <p:cNvSpPr>
            <a:spLocks noGrp="1"/>
          </p:cNvSpPr>
          <p:nvPr>
            <p:ph type="title"/>
          </p:nvPr>
        </p:nvSpPr>
        <p:spPr/>
        <p:txBody>
          <a:bodyPr/>
          <a:lstStyle/>
          <a:p>
            <a:r>
              <a:rPr lang="en-US" altLang="zh-TW" dirty="0"/>
              <a:t>Reference</a:t>
            </a:r>
            <a:endParaRPr lang="zh-TW" altLang="en-US" dirty="0"/>
          </a:p>
        </p:txBody>
      </p:sp>
      <p:sp>
        <p:nvSpPr>
          <p:cNvPr id="3" name="內容版面配置區 2">
            <a:extLst>
              <a:ext uri="{FF2B5EF4-FFF2-40B4-BE49-F238E27FC236}">
                <a16:creationId xmlns:a16="http://schemas.microsoft.com/office/drawing/2014/main" id="{C644AA61-48BD-E029-86B0-902FD6070965}"/>
              </a:ext>
            </a:extLst>
          </p:cNvPr>
          <p:cNvSpPr>
            <a:spLocks noGrp="1"/>
          </p:cNvSpPr>
          <p:nvPr>
            <p:ph idx="1"/>
          </p:nvPr>
        </p:nvSpPr>
        <p:spPr>
          <a:xfrm>
            <a:off x="838200" y="2013831"/>
            <a:ext cx="10515600" cy="4351339"/>
          </a:xfrm>
        </p:spPr>
        <p:txBody>
          <a:bodyPr>
            <a:normAutofit/>
          </a:bodyPr>
          <a:lstStyle/>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8"/>
              <a:tabLst/>
              <a:defRPr/>
            </a:pPr>
            <a:r>
              <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rPr>
              <a:t>B. Sheng, F. Xiao, L. Sha and L. Sun, "Deep Spatial–Temporal Model Based Cross-Scene Action Recognition Using Commodity WiFi," in IEEE Internet of Things Journal, vol. 7, no. 4, pp. 3592-3601, April 2020, doi: 10.1109/JIOT.2020.2973272</a:t>
            </a: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8"/>
              <a:tabLst/>
              <a:defRPr/>
            </a:pPr>
            <a:r>
              <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rPr>
              <a:t>Y. Ge et al., "WiFi sensing of Human Activity Recognition using Continuous AoA-ToF Maps," 2023 IEEE Wireless Communications and Networking Conference (WCNC), Glasgow, United Kingdom, 2023, pp. 1-6, doi: 10.1109/WCNC55385.2023.10118954.</a:t>
            </a: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8"/>
              <a:tabLst/>
              <a:defRPr/>
            </a:pPr>
            <a:r>
              <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rPr>
              <a:t>R. Cao, X. Yang, Z. Yang, M. Zhou and L. Xie, "Research on Human Activity Recognition Technology under the Condition of Through-the-wall," 2020 IEEE/CIC International Conference on Communications in China (ICCC), Chongqing, China, 2020, pp. 501-506, doi: 10.1109/ICCC49849.2020.9238852.</a:t>
            </a: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11"/>
              <a:tabLst/>
              <a:defRPr/>
            </a:pPr>
            <a:r>
              <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rPr>
              <a:t>C. Yang, X. Wang and S. Mao, "TARF: Technology-Agnostic RF Sensing for Human Activity Recognition," in IEEE Journal of Biomedical and Health Informatics, vol. 27, no. 2, pp. 636-647, Feb. 2023, doi: 10.1109/JBHI.2022.3175912.</a:t>
            </a:r>
          </a:p>
          <a:p>
            <a:pPr marL="514350" indent="-514350">
              <a:buFont typeface="+mj-lt"/>
              <a:buAutoNum type="arabicPeriod" startAt="11"/>
              <a:defRPr/>
            </a:pPr>
            <a:r>
              <a:rPr lang="en-US" altLang="zh-TW" sz="1400" kern="1200" dirty="0">
                <a:solidFill>
                  <a:srgbClr val="393E41"/>
                </a:solidFill>
                <a:effectLst/>
                <a:ea typeface="新細明體" panose="02020500000000000000" pitchFamily="18" charset="-120"/>
                <a:cs typeface="Arial" panose="020B0604020202020204" pitchFamily="34" charset="0"/>
              </a:rPr>
              <a:t>Z. Shi, J. A. Zhang, R. Y. Xu and Q. Cheng, "Environment-Robust Device-Free Human Activity Recognition With Channel-State-Information Enhancement and One-Shot Learning," in IEEE Transactions on Mobile Computing, vol. 21, no. 2, pp. 540-554, 1 Feb. 2022, doi: 10.1109/TMC.2020.3012433</a:t>
            </a:r>
            <a:endParaRPr lang="zh-TW" altLang="zh-TW" sz="1400" dirty="0">
              <a:effectLst/>
            </a:endParaRP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11"/>
              <a:tabLst/>
              <a:defRPr/>
            </a:pPr>
            <a:endPar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endParaRP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11"/>
              <a:tabLst/>
              <a:defRPr/>
            </a:pPr>
            <a:endPar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endParaRPr>
          </a:p>
          <a:p>
            <a:pPr marL="514350" marR="0" lvl="0" indent="-514350" algn="l" defTabSz="914332" rtl="0" eaLnBrk="1" fontAlgn="auto" latinLnBrk="0" hangingPunct="1">
              <a:lnSpc>
                <a:spcPct val="90000"/>
              </a:lnSpc>
              <a:spcBef>
                <a:spcPts val="1000"/>
              </a:spcBef>
              <a:spcAft>
                <a:spcPts val="0"/>
              </a:spcAft>
              <a:buClrTx/>
              <a:buSzTx/>
              <a:buFont typeface="+mj-lt"/>
              <a:buAutoNum type="arabicPeriod" startAt="11"/>
              <a:tabLst/>
              <a:defRPr/>
            </a:pPr>
            <a:endParaRPr kumimoji="0" lang="en-US" altLang="zh-TW" sz="1400" b="0" i="0" u="none" strike="noStrike" kern="1200" cap="none" spc="0" normalizeH="0" baseline="0" noProof="0" dirty="0">
              <a:ln>
                <a:noFill/>
              </a:ln>
              <a:solidFill>
                <a:srgbClr val="393E41"/>
              </a:solidFill>
              <a:effectLst/>
              <a:uLnTx/>
              <a:uFillTx/>
              <a:ea typeface="新細明體" panose="02020500000000000000" pitchFamily="18" charset="-120"/>
              <a:cs typeface="Arial" panose="020B0604020202020204" pitchFamily="34" charset="0"/>
            </a:endParaRPr>
          </a:p>
          <a:p>
            <a:pPr marL="0" indent="0">
              <a:buNone/>
            </a:pPr>
            <a:endParaRPr lang="zh-TW" altLang="en-US" sz="3200" dirty="0"/>
          </a:p>
        </p:txBody>
      </p:sp>
      <p:sp>
        <p:nvSpPr>
          <p:cNvPr id="5" name="投影片編號版面配置區 4">
            <a:extLst>
              <a:ext uri="{FF2B5EF4-FFF2-40B4-BE49-F238E27FC236}">
                <a16:creationId xmlns:a16="http://schemas.microsoft.com/office/drawing/2014/main" id="{6AE4736A-6114-B48E-B5AC-F5EF7C2A7718}"/>
              </a:ext>
            </a:extLst>
          </p:cNvPr>
          <p:cNvSpPr>
            <a:spLocks noGrp="1"/>
          </p:cNvSpPr>
          <p:nvPr>
            <p:ph type="sldNum" sz="quarter" idx="12"/>
          </p:nvPr>
        </p:nvSpPr>
        <p:spPr/>
        <p:txBody>
          <a:bodyPr/>
          <a:lstStyle/>
          <a:p>
            <a:fld id="{6535C81C-810E-4EB6-8E54-318DA1BC8B73}" type="slidenum">
              <a:rPr lang="zh-TW" altLang="en-US" smtClean="0"/>
              <a:t>32</a:t>
            </a:fld>
            <a:endParaRPr lang="zh-TW" altLang="en-US"/>
          </a:p>
        </p:txBody>
      </p:sp>
    </p:spTree>
    <p:extLst>
      <p:ext uri="{BB962C8B-B14F-4D97-AF65-F5344CB8AC3E}">
        <p14:creationId xmlns:p14="http://schemas.microsoft.com/office/powerpoint/2010/main" val="680236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CA5CE04-4074-BCDA-2DAA-1B6A049394C9}"/>
              </a:ext>
            </a:extLst>
          </p:cNvPr>
          <p:cNvSpPr>
            <a:spLocks noGrp="1"/>
          </p:cNvSpPr>
          <p:nvPr>
            <p:ph type="sldNum" sz="quarter" idx="12"/>
          </p:nvPr>
        </p:nvSpPr>
        <p:spPr>
          <a:xfrm>
            <a:off x="8848009" y="6259947"/>
            <a:ext cx="2743200" cy="365125"/>
          </a:xfrm>
          <a:ln>
            <a:noFill/>
          </a:ln>
        </p:spPr>
        <p:txBody>
          <a:bodyPr vert="horz" lIns="91440" tIns="45720" rIns="91440" bIns="45720" rtlCol="0" anchor="ctr"/>
          <a:lstStyle/>
          <a:p>
            <a:fld id="{6535C81C-810E-4EB6-8E54-318DA1BC8B73}" type="slidenum">
              <a:rPr lang="zh-TW" altLang="en-US" sz="1400">
                <a:solidFill>
                  <a:schemeClr val="tx1"/>
                </a:solidFill>
              </a:rPr>
              <a:pPr/>
              <a:t>33</a:t>
            </a:fld>
            <a:endParaRPr lang="zh-TW" altLang="en-US" sz="1400" dirty="0">
              <a:solidFill>
                <a:schemeClr val="tx1"/>
              </a:solidFill>
            </a:endParaRPr>
          </a:p>
        </p:txBody>
      </p:sp>
      <p:sp>
        <p:nvSpPr>
          <p:cNvPr id="4" name="文字方塊 3">
            <a:extLst>
              <a:ext uri="{FF2B5EF4-FFF2-40B4-BE49-F238E27FC236}">
                <a16:creationId xmlns:a16="http://schemas.microsoft.com/office/drawing/2014/main" id="{950650C0-03C7-4E50-BA8E-EEA2B3AE88F7}"/>
              </a:ext>
            </a:extLst>
          </p:cNvPr>
          <p:cNvSpPr txBox="1"/>
          <p:nvPr/>
        </p:nvSpPr>
        <p:spPr>
          <a:xfrm>
            <a:off x="2361156" y="2624203"/>
            <a:ext cx="7941501" cy="923330"/>
          </a:xfrm>
          <a:prstGeom prst="rect">
            <a:avLst/>
          </a:prstGeom>
          <a:noFill/>
        </p:spPr>
        <p:txBody>
          <a:bodyPr wrap="square" rtlCol="0">
            <a:spAutoFit/>
          </a:bodyPr>
          <a:lstStyle/>
          <a:p>
            <a:r>
              <a:rPr lang="en-US" altLang="zh-TW" sz="5400" dirty="0">
                <a:latin typeface="Arial" panose="020B0604020202020204" pitchFamily="34" charset="0"/>
              </a:rPr>
              <a:t>Thank you for listening</a:t>
            </a:r>
            <a:endParaRPr lang="zh-TW" altLang="en-US" sz="5400" dirty="0">
              <a:latin typeface="Arial" panose="020B0604020202020204" pitchFamily="34" charset="0"/>
            </a:endParaRPr>
          </a:p>
        </p:txBody>
      </p:sp>
    </p:spTree>
    <p:extLst>
      <p:ext uri="{BB962C8B-B14F-4D97-AF65-F5344CB8AC3E}">
        <p14:creationId xmlns:p14="http://schemas.microsoft.com/office/powerpoint/2010/main" val="396803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EB71A5F-DC74-426C-9DCB-B89FF36BDA27}"/>
              </a:ext>
            </a:extLst>
          </p:cNvPr>
          <p:cNvSpPr>
            <a:spLocks noGrp="1"/>
          </p:cNvSpPr>
          <p:nvPr>
            <p:ph type="sldNum" sz="quarter" idx="12"/>
          </p:nvPr>
        </p:nvSpPr>
        <p:spPr>
          <a:xfrm>
            <a:off x="8797468" y="6266910"/>
            <a:ext cx="2743200" cy="365125"/>
          </a:xfrm>
          <a:ln>
            <a:noFill/>
          </a:ln>
        </p:spPr>
        <p:txBody>
          <a:bodyPr vert="horz" lIns="91440" tIns="45720" rIns="91440" bIns="45720" rtlCol="0" anchor="ctr"/>
          <a:lstStyle/>
          <a:p>
            <a:fld id="{6535C81C-810E-4EB6-8E54-318DA1BC8B73}" type="slidenum">
              <a:rPr lang="zh-TW" altLang="en-US" sz="1800">
                <a:solidFill>
                  <a:schemeClr val="tx1"/>
                </a:solidFill>
              </a:rPr>
              <a:pPr/>
              <a:t>4</a:t>
            </a:fld>
            <a:endParaRPr lang="zh-TW" altLang="en-US" sz="1800" dirty="0">
              <a:solidFill>
                <a:schemeClr val="tx1"/>
              </a:solidFill>
            </a:endParaRPr>
          </a:p>
        </p:txBody>
      </p:sp>
      <p:sp>
        <p:nvSpPr>
          <p:cNvPr id="6" name="標題 5">
            <a:extLst>
              <a:ext uri="{FF2B5EF4-FFF2-40B4-BE49-F238E27FC236}">
                <a16:creationId xmlns:a16="http://schemas.microsoft.com/office/drawing/2014/main" id="{F4940F3C-0377-42F8-AB2D-85E4CE9924DA}"/>
              </a:ext>
            </a:extLst>
          </p:cNvPr>
          <p:cNvSpPr>
            <a:spLocks noGrp="1"/>
          </p:cNvSpPr>
          <p:nvPr>
            <p:ph type="title" idx="4294967295"/>
          </p:nvPr>
        </p:nvSpPr>
        <p:spPr>
          <a:xfrm>
            <a:off x="521561" y="38312"/>
            <a:ext cx="10515600" cy="1325562"/>
          </a:xfrm>
        </p:spPr>
        <p:txBody>
          <a:bodyPr/>
          <a:lstStyle/>
          <a:p>
            <a:r>
              <a:rPr lang="en-US" altLang="zh-TW" dirty="0"/>
              <a:t>Literature Review (1/2)</a:t>
            </a:r>
            <a:endParaRPr lang="zh-TW" altLang="en-US" dirty="0"/>
          </a:p>
        </p:txBody>
      </p:sp>
      <p:grpSp>
        <p:nvGrpSpPr>
          <p:cNvPr id="11" name="群組 10">
            <a:extLst>
              <a:ext uri="{FF2B5EF4-FFF2-40B4-BE49-F238E27FC236}">
                <a16:creationId xmlns:a16="http://schemas.microsoft.com/office/drawing/2014/main" id="{769607F0-0503-4E5F-80C7-9CD99A14A34C}"/>
              </a:ext>
            </a:extLst>
          </p:cNvPr>
          <p:cNvGrpSpPr/>
          <p:nvPr/>
        </p:nvGrpSpPr>
        <p:grpSpPr>
          <a:xfrm>
            <a:off x="4724158" y="1277324"/>
            <a:ext cx="2015768" cy="1007884"/>
            <a:chOff x="612325" y="32"/>
            <a:chExt cx="2015768" cy="1007884"/>
          </a:xfrm>
        </p:grpSpPr>
        <p:sp>
          <p:nvSpPr>
            <p:cNvPr id="12" name="矩形: 圓角 11">
              <a:extLst>
                <a:ext uri="{FF2B5EF4-FFF2-40B4-BE49-F238E27FC236}">
                  <a16:creationId xmlns:a16="http://schemas.microsoft.com/office/drawing/2014/main" id="{BBFB4C8D-E23A-48B1-963C-4817CEF157F9}"/>
                </a:ext>
              </a:extLst>
            </p:cNvPr>
            <p:cNvSpPr/>
            <p:nvPr/>
          </p:nvSpPr>
          <p:spPr>
            <a:xfrm>
              <a:off x="612325" y="32"/>
              <a:ext cx="2015768" cy="100788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矩形: 圓角 4">
              <a:extLst>
                <a:ext uri="{FF2B5EF4-FFF2-40B4-BE49-F238E27FC236}">
                  <a16:creationId xmlns:a16="http://schemas.microsoft.com/office/drawing/2014/main" id="{4CEED233-B5D2-42CC-B3AB-FA8F255AD4AF}"/>
                </a:ext>
              </a:extLst>
            </p:cNvPr>
            <p:cNvSpPr txBox="1"/>
            <p:nvPr/>
          </p:nvSpPr>
          <p:spPr>
            <a:xfrm>
              <a:off x="612325" y="59072"/>
              <a:ext cx="1956728" cy="948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Wireless sensing</a:t>
              </a:r>
            </a:p>
          </p:txBody>
        </p:sp>
      </p:grpSp>
      <p:cxnSp>
        <p:nvCxnSpPr>
          <p:cNvPr id="24" name="直線接點 23">
            <a:extLst>
              <a:ext uri="{FF2B5EF4-FFF2-40B4-BE49-F238E27FC236}">
                <a16:creationId xmlns:a16="http://schemas.microsoft.com/office/drawing/2014/main" id="{28D4107E-AF5E-4823-8D0E-724C20D4BF86}"/>
              </a:ext>
            </a:extLst>
          </p:cNvPr>
          <p:cNvCxnSpPr>
            <a:cxnSpLocks/>
          </p:cNvCxnSpPr>
          <p:nvPr/>
        </p:nvCxnSpPr>
        <p:spPr>
          <a:xfrm>
            <a:off x="6739926" y="1692627"/>
            <a:ext cx="239512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8983239A-F769-8101-0504-4F3BA429919F}"/>
              </a:ext>
            </a:extLst>
          </p:cNvPr>
          <p:cNvCxnSpPr>
            <a:cxnSpLocks/>
          </p:cNvCxnSpPr>
          <p:nvPr/>
        </p:nvCxnSpPr>
        <p:spPr>
          <a:xfrm>
            <a:off x="9241397" y="2824433"/>
            <a:ext cx="0" cy="2419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21BA4FDB-E906-1163-A51A-A42E8D28053D}"/>
              </a:ext>
            </a:extLst>
          </p:cNvPr>
          <p:cNvSpPr txBox="1"/>
          <p:nvPr/>
        </p:nvSpPr>
        <p:spPr>
          <a:xfrm>
            <a:off x="9276730" y="2882825"/>
            <a:ext cx="2124913"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LPICRL [1]</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49" name="文字方塊 48">
            <a:extLst>
              <a:ext uri="{FF2B5EF4-FFF2-40B4-BE49-F238E27FC236}">
                <a16:creationId xmlns:a16="http://schemas.microsoft.com/office/drawing/2014/main" id="{2EF01FBE-E4BE-1809-3A3D-933636FB8862}"/>
              </a:ext>
            </a:extLst>
          </p:cNvPr>
          <p:cNvSpPr txBox="1"/>
          <p:nvPr/>
        </p:nvSpPr>
        <p:spPr>
          <a:xfrm>
            <a:off x="9312488" y="4729406"/>
            <a:ext cx="2381078"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Dense-LSTM [2]</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54" name="文字方塊 53">
            <a:extLst>
              <a:ext uri="{FF2B5EF4-FFF2-40B4-BE49-F238E27FC236}">
                <a16:creationId xmlns:a16="http://schemas.microsoft.com/office/drawing/2014/main" id="{1A30FBC8-CEF7-7E03-800E-26161804DEC9}"/>
              </a:ext>
            </a:extLst>
          </p:cNvPr>
          <p:cNvSpPr txBox="1"/>
          <p:nvPr/>
        </p:nvSpPr>
        <p:spPr>
          <a:xfrm>
            <a:off x="9312488" y="4279098"/>
            <a:ext cx="1956115"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WiTL [4]</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grpSp>
        <p:nvGrpSpPr>
          <p:cNvPr id="38" name="群組 37">
            <a:extLst>
              <a:ext uri="{FF2B5EF4-FFF2-40B4-BE49-F238E27FC236}">
                <a16:creationId xmlns:a16="http://schemas.microsoft.com/office/drawing/2014/main" id="{164941AB-339E-2B46-5294-A810E6F115EC}"/>
              </a:ext>
            </a:extLst>
          </p:cNvPr>
          <p:cNvGrpSpPr/>
          <p:nvPr/>
        </p:nvGrpSpPr>
        <p:grpSpPr>
          <a:xfrm>
            <a:off x="8997938" y="1623810"/>
            <a:ext cx="2188595" cy="1204042"/>
            <a:chOff x="853416" y="0"/>
            <a:chExt cx="2015271" cy="977738"/>
          </a:xfrm>
        </p:grpSpPr>
        <p:sp>
          <p:nvSpPr>
            <p:cNvPr id="39" name="矩形: 圓角 38">
              <a:extLst>
                <a:ext uri="{FF2B5EF4-FFF2-40B4-BE49-F238E27FC236}">
                  <a16:creationId xmlns:a16="http://schemas.microsoft.com/office/drawing/2014/main" id="{B3A3603E-82F4-48CC-E990-173B488B1071}"/>
                </a:ext>
              </a:extLst>
            </p:cNvPr>
            <p:cNvSpPr/>
            <p:nvPr/>
          </p:nvSpPr>
          <p:spPr>
            <a:xfrm>
              <a:off x="853416" y="0"/>
              <a:ext cx="2015271" cy="977738"/>
            </a:xfrm>
            <a:prstGeom prst="roundRect">
              <a:avLst>
                <a:gd name="adj" fmla="val 1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0" name="矩形: 圓角 4">
              <a:extLst>
                <a:ext uri="{FF2B5EF4-FFF2-40B4-BE49-F238E27FC236}">
                  <a16:creationId xmlns:a16="http://schemas.microsoft.com/office/drawing/2014/main" id="{0BFB810F-AB11-0DB2-29C9-B019C01B99E7}"/>
                </a:ext>
              </a:extLst>
            </p:cNvPr>
            <p:cNvSpPr txBox="1"/>
            <p:nvPr/>
          </p:nvSpPr>
          <p:spPr>
            <a:xfrm>
              <a:off x="882053" y="28637"/>
              <a:ext cx="1957997" cy="920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Model Structure Design</a:t>
              </a:r>
              <a:endParaRPr kumimoji="0" lang="zh-TW" altLang="en-US"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
        <p:nvSpPr>
          <p:cNvPr id="63" name="文字方塊 62">
            <a:extLst>
              <a:ext uri="{FF2B5EF4-FFF2-40B4-BE49-F238E27FC236}">
                <a16:creationId xmlns:a16="http://schemas.microsoft.com/office/drawing/2014/main" id="{5507D6FB-FC0D-24BF-9D2E-1995EC3A5C4C}"/>
              </a:ext>
            </a:extLst>
          </p:cNvPr>
          <p:cNvSpPr txBox="1"/>
          <p:nvPr/>
        </p:nvSpPr>
        <p:spPr>
          <a:xfrm>
            <a:off x="9291884" y="3318689"/>
            <a:ext cx="195611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MCBAR [6]</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8" name="文字方塊 7">
            <a:extLst>
              <a:ext uri="{FF2B5EF4-FFF2-40B4-BE49-F238E27FC236}">
                <a16:creationId xmlns:a16="http://schemas.microsoft.com/office/drawing/2014/main" id="{BF9AA083-A719-C8BE-066E-EF0BC16E1417}"/>
              </a:ext>
            </a:extLst>
          </p:cNvPr>
          <p:cNvSpPr txBox="1"/>
          <p:nvPr/>
        </p:nvSpPr>
        <p:spPr>
          <a:xfrm>
            <a:off x="9294251" y="3804671"/>
            <a:ext cx="1892282"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DSTModel [8]</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33" name="文字方塊 32">
            <a:extLst>
              <a:ext uri="{FF2B5EF4-FFF2-40B4-BE49-F238E27FC236}">
                <a16:creationId xmlns:a16="http://schemas.microsoft.com/office/drawing/2014/main" id="{66BB165D-D296-9154-1F07-9B38E17CD674}"/>
              </a:ext>
            </a:extLst>
          </p:cNvPr>
          <p:cNvSpPr txBox="1"/>
          <p:nvPr/>
        </p:nvSpPr>
        <p:spPr>
          <a:xfrm>
            <a:off x="738317" y="3499290"/>
            <a:ext cx="2228980"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Pi-Sniffer [5]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cxnSp>
        <p:nvCxnSpPr>
          <p:cNvPr id="16" name="直線接點 15">
            <a:extLst>
              <a:ext uri="{FF2B5EF4-FFF2-40B4-BE49-F238E27FC236}">
                <a16:creationId xmlns:a16="http://schemas.microsoft.com/office/drawing/2014/main" id="{69D20E8D-EB64-430B-862E-20C26DA45399}"/>
              </a:ext>
            </a:extLst>
          </p:cNvPr>
          <p:cNvCxnSpPr>
            <a:cxnSpLocks/>
          </p:cNvCxnSpPr>
          <p:nvPr/>
        </p:nvCxnSpPr>
        <p:spPr>
          <a:xfrm>
            <a:off x="2299516" y="1747791"/>
            <a:ext cx="2417924"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 name="群組 8">
            <a:extLst>
              <a:ext uri="{FF2B5EF4-FFF2-40B4-BE49-F238E27FC236}">
                <a16:creationId xmlns:a16="http://schemas.microsoft.com/office/drawing/2014/main" id="{00570659-EDD9-27BF-4CC2-B1A7DD08529D}"/>
              </a:ext>
            </a:extLst>
          </p:cNvPr>
          <p:cNvGrpSpPr/>
          <p:nvPr/>
        </p:nvGrpSpPr>
        <p:grpSpPr>
          <a:xfrm>
            <a:off x="313268" y="1717243"/>
            <a:ext cx="2015768" cy="1204042"/>
            <a:chOff x="612325" y="32"/>
            <a:chExt cx="2015768" cy="1007884"/>
          </a:xfrm>
        </p:grpSpPr>
        <p:sp>
          <p:nvSpPr>
            <p:cNvPr id="14" name="矩形: 圓角 13">
              <a:extLst>
                <a:ext uri="{FF2B5EF4-FFF2-40B4-BE49-F238E27FC236}">
                  <a16:creationId xmlns:a16="http://schemas.microsoft.com/office/drawing/2014/main" id="{F0C3CC2B-7866-FE90-F8E1-0F6B9F5C6981}"/>
                </a:ext>
              </a:extLst>
            </p:cNvPr>
            <p:cNvSpPr/>
            <p:nvPr/>
          </p:nvSpPr>
          <p:spPr>
            <a:xfrm>
              <a:off x="612325" y="32"/>
              <a:ext cx="2015768" cy="100788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矩形: 圓角 4">
              <a:extLst>
                <a:ext uri="{FF2B5EF4-FFF2-40B4-BE49-F238E27FC236}">
                  <a16:creationId xmlns:a16="http://schemas.microsoft.com/office/drawing/2014/main" id="{B01B5CCF-9A4F-9194-3229-7D08B5DA1EBF}"/>
                </a:ext>
              </a:extLst>
            </p:cNvPr>
            <p:cNvSpPr txBox="1"/>
            <p:nvPr/>
          </p:nvSpPr>
          <p:spPr>
            <a:xfrm>
              <a:off x="641845" y="29552"/>
              <a:ext cx="1956728" cy="948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Data Process</a:t>
              </a:r>
              <a:endParaRPr kumimoji="0" lang="zh-TW" altLang="en-US"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
        <p:nvSpPr>
          <p:cNvPr id="7" name="文字方塊 6">
            <a:extLst>
              <a:ext uri="{FF2B5EF4-FFF2-40B4-BE49-F238E27FC236}">
                <a16:creationId xmlns:a16="http://schemas.microsoft.com/office/drawing/2014/main" id="{75BE45C1-1E9B-7FF2-CF30-7DA20EB8CD58}"/>
              </a:ext>
            </a:extLst>
          </p:cNvPr>
          <p:cNvSpPr txBox="1"/>
          <p:nvPr/>
        </p:nvSpPr>
        <p:spPr>
          <a:xfrm>
            <a:off x="740430" y="3009093"/>
            <a:ext cx="1726532"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WiSDAR [7]</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20" name="文字方塊 19">
            <a:extLst>
              <a:ext uri="{FF2B5EF4-FFF2-40B4-BE49-F238E27FC236}">
                <a16:creationId xmlns:a16="http://schemas.microsoft.com/office/drawing/2014/main" id="{1BE913CB-B58A-AC80-4147-405596A53399}"/>
              </a:ext>
            </a:extLst>
          </p:cNvPr>
          <p:cNvSpPr txBox="1"/>
          <p:nvPr/>
        </p:nvSpPr>
        <p:spPr>
          <a:xfrm>
            <a:off x="273818" y="3914108"/>
            <a:ext cx="2112877" cy="369332"/>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CATM-S [9]</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34" name="文字方塊 33">
            <a:extLst>
              <a:ext uri="{FF2B5EF4-FFF2-40B4-BE49-F238E27FC236}">
                <a16:creationId xmlns:a16="http://schemas.microsoft.com/office/drawing/2014/main" id="{098B1262-DB9F-2927-000C-9C059ABF6139}"/>
              </a:ext>
            </a:extLst>
          </p:cNvPr>
          <p:cNvSpPr txBox="1"/>
          <p:nvPr/>
        </p:nvSpPr>
        <p:spPr>
          <a:xfrm>
            <a:off x="738317" y="5255776"/>
            <a:ext cx="178253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rPr>
              <a:t>CTTW [10]</a:t>
            </a:r>
            <a:endParaRPr kumimoji="0" lang="zh-TW" altLang="en-US"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cxnSp>
        <p:nvCxnSpPr>
          <p:cNvPr id="37" name="直線接點 36">
            <a:extLst>
              <a:ext uri="{FF2B5EF4-FFF2-40B4-BE49-F238E27FC236}">
                <a16:creationId xmlns:a16="http://schemas.microsoft.com/office/drawing/2014/main" id="{E93F08EC-AC4E-E1C5-38C6-C1C3076B7B6B}"/>
              </a:ext>
            </a:extLst>
          </p:cNvPr>
          <p:cNvCxnSpPr>
            <a:cxnSpLocks/>
          </p:cNvCxnSpPr>
          <p:nvPr/>
        </p:nvCxnSpPr>
        <p:spPr>
          <a:xfrm>
            <a:off x="657016" y="2921285"/>
            <a:ext cx="0" cy="28470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9209EC22-EFAE-5703-1A93-966AD6B3183E}"/>
              </a:ext>
            </a:extLst>
          </p:cNvPr>
          <p:cNvCxnSpPr>
            <a:cxnSpLocks/>
          </p:cNvCxnSpPr>
          <p:nvPr/>
        </p:nvCxnSpPr>
        <p:spPr>
          <a:xfrm flipH="1">
            <a:off x="669128" y="5768287"/>
            <a:ext cx="196578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EEC3512F-DA31-E1AE-22E9-ACB378DBA2F5}"/>
              </a:ext>
            </a:extLst>
          </p:cNvPr>
          <p:cNvSpPr txBox="1"/>
          <p:nvPr/>
        </p:nvSpPr>
        <p:spPr>
          <a:xfrm>
            <a:off x="728107" y="4795747"/>
            <a:ext cx="1702909"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latin typeface="Arial" panose="020B0604020202020204" pitchFamily="34" charset="0"/>
              </a:rPr>
              <a:t>TARF</a:t>
            </a:r>
            <a:r>
              <a:rPr lang="zh-TW" altLang="en-US" dirty="0">
                <a:latin typeface="Arial" panose="020B0604020202020204" pitchFamily="34" charset="0"/>
              </a:rPr>
              <a:t> </a:t>
            </a:r>
            <a:r>
              <a:rPr lang="en-US" altLang="zh-TW" dirty="0">
                <a:latin typeface="Arial" panose="020B0604020202020204" pitchFamily="34" charset="0"/>
              </a:rPr>
              <a:t>[11]</a:t>
            </a:r>
            <a:endParaRPr lang="zh-TW" altLang="en-US" dirty="0">
              <a:latin typeface="Arial" panose="020B0604020202020204" pitchFamily="34" charset="0"/>
            </a:endParaRPr>
          </a:p>
        </p:txBody>
      </p:sp>
      <p:sp>
        <p:nvSpPr>
          <p:cNvPr id="41" name="文字方塊 40">
            <a:extLst>
              <a:ext uri="{FF2B5EF4-FFF2-40B4-BE49-F238E27FC236}">
                <a16:creationId xmlns:a16="http://schemas.microsoft.com/office/drawing/2014/main" id="{91C13CA6-297B-6619-7864-60609409069C}"/>
              </a:ext>
            </a:extLst>
          </p:cNvPr>
          <p:cNvSpPr txBox="1"/>
          <p:nvPr/>
        </p:nvSpPr>
        <p:spPr>
          <a:xfrm>
            <a:off x="728107" y="4334763"/>
            <a:ext cx="1470172"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TTWDL</a:t>
            </a:r>
            <a:r>
              <a:rPr lang="en-US" altLang="zh-TW" dirty="0">
                <a:latin typeface="Arial" panose="020B0604020202020204" pitchFamily="34" charset="0"/>
              </a:rPr>
              <a:t>[3]</a:t>
            </a:r>
            <a:endParaRPr lang="zh-TW" altLang="en-US" dirty="0">
              <a:latin typeface="Arial" panose="020B0604020202020204" pitchFamily="34" charset="0"/>
            </a:endParaRPr>
          </a:p>
        </p:txBody>
      </p:sp>
      <p:sp>
        <p:nvSpPr>
          <p:cNvPr id="69" name="文字方塊 68">
            <a:extLst>
              <a:ext uri="{FF2B5EF4-FFF2-40B4-BE49-F238E27FC236}">
                <a16:creationId xmlns:a16="http://schemas.microsoft.com/office/drawing/2014/main" id="{5E7980E0-12D9-CA9B-34E6-546D79F23418}"/>
              </a:ext>
            </a:extLst>
          </p:cNvPr>
          <p:cNvSpPr txBox="1"/>
          <p:nvPr/>
        </p:nvSpPr>
        <p:spPr>
          <a:xfrm>
            <a:off x="4864371" y="4907967"/>
            <a:ext cx="1735341" cy="381541"/>
          </a:xfrm>
          <a:prstGeom prst="rect">
            <a:avLst/>
          </a:prstGeom>
          <a:solidFill>
            <a:schemeClr val="accent5">
              <a:lumMod val="60000"/>
              <a:lumOff val="40000"/>
            </a:schemeClr>
          </a:solidFill>
          <a:ln w="28575">
            <a:solidFill>
              <a:srgbClr val="FF0000"/>
            </a:solidFill>
          </a:ln>
        </p:spPr>
        <p:txBody>
          <a:bodyPr wrap="square" rtlCol="0">
            <a:spAutoFit/>
          </a:bodyPr>
          <a:lstStyle/>
          <a:p>
            <a:pPr marL="285750" indent="-285750">
              <a:buFont typeface="Arial" panose="020B0604020202020204" pitchFamily="34" charset="0"/>
              <a:buChar char="•"/>
            </a:pPr>
            <a:r>
              <a:rPr lang="en-US" altLang="zh-TW" dirty="0">
                <a:latin typeface="Arial" panose="020B0604020202020204" pitchFamily="34" charset="0"/>
              </a:rPr>
              <a:t>Our work</a:t>
            </a:r>
            <a:endParaRPr lang="zh-TW" altLang="en-US" dirty="0">
              <a:latin typeface="Arial" panose="020B0604020202020204" pitchFamily="34" charset="0"/>
            </a:endParaRPr>
          </a:p>
        </p:txBody>
      </p:sp>
      <p:cxnSp>
        <p:nvCxnSpPr>
          <p:cNvPr id="72" name="直線接點 71">
            <a:extLst>
              <a:ext uri="{FF2B5EF4-FFF2-40B4-BE49-F238E27FC236}">
                <a16:creationId xmlns:a16="http://schemas.microsoft.com/office/drawing/2014/main" id="{3A9F0BB6-EDFB-DC8D-5C59-5C21A50F183C}"/>
              </a:ext>
            </a:extLst>
          </p:cNvPr>
          <p:cNvCxnSpPr/>
          <p:nvPr/>
        </p:nvCxnSpPr>
        <p:spPr>
          <a:xfrm>
            <a:off x="9241397" y="5255776"/>
            <a:ext cx="21272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9B53CEC1-1E66-A340-1439-547367E6C2AD}"/>
              </a:ext>
            </a:extLst>
          </p:cNvPr>
          <p:cNvCxnSpPr>
            <a:cxnSpLocks/>
          </p:cNvCxnSpPr>
          <p:nvPr/>
        </p:nvCxnSpPr>
        <p:spPr>
          <a:xfrm flipV="1">
            <a:off x="5662863" y="2285208"/>
            <a:ext cx="0" cy="723885"/>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7B40F07B-D2AC-B5B3-1FCE-2BE2D09272C5}"/>
              </a:ext>
            </a:extLst>
          </p:cNvPr>
          <p:cNvGrpSpPr/>
          <p:nvPr/>
        </p:nvGrpSpPr>
        <p:grpSpPr>
          <a:xfrm>
            <a:off x="4568565" y="2996552"/>
            <a:ext cx="2188595" cy="1204042"/>
            <a:chOff x="853416" y="0"/>
            <a:chExt cx="2015271" cy="977738"/>
          </a:xfrm>
        </p:grpSpPr>
        <p:sp>
          <p:nvSpPr>
            <p:cNvPr id="32" name="矩形: 圓角 31">
              <a:extLst>
                <a:ext uri="{FF2B5EF4-FFF2-40B4-BE49-F238E27FC236}">
                  <a16:creationId xmlns:a16="http://schemas.microsoft.com/office/drawing/2014/main" id="{E8CD5CB9-6C4E-3013-BC71-A68DB65EE431}"/>
                </a:ext>
              </a:extLst>
            </p:cNvPr>
            <p:cNvSpPr/>
            <p:nvPr/>
          </p:nvSpPr>
          <p:spPr>
            <a:xfrm>
              <a:off x="853416" y="0"/>
              <a:ext cx="2015271" cy="977738"/>
            </a:xfrm>
            <a:prstGeom prst="roundRect">
              <a:avLst>
                <a:gd name="adj" fmla="val 10000"/>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5" name="矩形: 圓角 4">
              <a:extLst>
                <a:ext uri="{FF2B5EF4-FFF2-40B4-BE49-F238E27FC236}">
                  <a16:creationId xmlns:a16="http://schemas.microsoft.com/office/drawing/2014/main" id="{E4633D42-02A2-CDA9-71D0-44CD9F062B1D}"/>
                </a:ext>
              </a:extLst>
            </p:cNvPr>
            <p:cNvSpPr txBox="1"/>
            <p:nvPr/>
          </p:nvSpPr>
          <p:spPr>
            <a:xfrm>
              <a:off x="882053" y="28637"/>
              <a:ext cx="1957997" cy="9204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30480" rIns="45720" bIns="30480" numCol="1" spcCol="1270" anchor="ctr" anchorCtr="0">
              <a:noAutofit/>
            </a:bodyPr>
            <a:lstStyle/>
            <a:p>
              <a:pPr marL="0" marR="0" lvl="0" indent="0" algn="ctr" defTabSz="1066800" rtl="0" eaLnBrk="1" fontAlgn="auto" latinLnBrk="0" hangingPunct="1">
                <a:lnSpc>
                  <a:spcPct val="90000"/>
                </a:lnSpc>
                <a:spcBef>
                  <a:spcPct val="0"/>
                </a:spcBef>
                <a:spcAft>
                  <a:spcPct val="3500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rPr>
                <a:t>Mixed</a:t>
              </a:r>
              <a:endParaRPr kumimoji="0" lang="zh-TW" altLang="en-US" sz="2400" b="0" i="0" u="none" strike="noStrike" kern="1200" cap="none" spc="0" normalizeH="0" baseline="0" noProof="0" dirty="0">
                <a:ln>
                  <a:noFill/>
                </a:ln>
                <a:solidFill>
                  <a:prstClr val="white"/>
                </a:solidFill>
                <a:effectLst/>
                <a:uLnTx/>
                <a:uFillTx/>
                <a:latin typeface="Arial" panose="020B0604020202020204" pitchFamily="34" charset="0"/>
                <a:ea typeface="新細明體" panose="02020500000000000000" pitchFamily="18" charset="-120"/>
                <a:cs typeface="+mn-cs"/>
              </a:endParaRPr>
            </a:p>
          </p:txBody>
        </p:sp>
      </p:grpSp>
      <p:sp>
        <p:nvSpPr>
          <p:cNvPr id="46" name="文字方塊 45">
            <a:extLst>
              <a:ext uri="{FF2B5EF4-FFF2-40B4-BE49-F238E27FC236}">
                <a16:creationId xmlns:a16="http://schemas.microsoft.com/office/drawing/2014/main" id="{E0D86044-1106-858F-2B05-6B6E9C5C3FB6}"/>
              </a:ext>
            </a:extLst>
          </p:cNvPr>
          <p:cNvSpPr txBox="1"/>
          <p:nvPr/>
        </p:nvSpPr>
        <p:spPr>
          <a:xfrm>
            <a:off x="4803780" y="4334763"/>
            <a:ext cx="2077850"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MatNet-eCSI [12]</a:t>
            </a:r>
            <a:endParaRPr lang="zh-TW" altLang="en-US" dirty="0"/>
          </a:p>
        </p:txBody>
      </p:sp>
    </p:spTree>
    <p:extLst>
      <p:ext uri="{BB962C8B-B14F-4D97-AF65-F5344CB8AC3E}">
        <p14:creationId xmlns:p14="http://schemas.microsoft.com/office/powerpoint/2010/main" val="94831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EDB7F-5C49-609A-A721-695B0076F046}"/>
              </a:ext>
            </a:extLst>
          </p:cNvPr>
          <p:cNvSpPr>
            <a:spLocks noGrp="1"/>
          </p:cNvSpPr>
          <p:nvPr>
            <p:ph type="title"/>
          </p:nvPr>
        </p:nvSpPr>
        <p:spPr>
          <a:xfrm>
            <a:off x="185693" y="0"/>
            <a:ext cx="10515600" cy="1051636"/>
          </a:xfrm>
        </p:spPr>
        <p:txBody>
          <a:bodyPr/>
          <a:lstStyle/>
          <a:p>
            <a:r>
              <a:rPr lang="en-US" altLang="zh-TW" dirty="0"/>
              <a:t>Literature Review (2/2)</a:t>
            </a:r>
            <a:endParaRPr lang="zh-TW" altLang="en-US" dirty="0"/>
          </a:p>
        </p:txBody>
      </p:sp>
      <p:sp>
        <p:nvSpPr>
          <p:cNvPr id="8" name="投影片編號版面配置區 7">
            <a:extLst>
              <a:ext uri="{FF2B5EF4-FFF2-40B4-BE49-F238E27FC236}">
                <a16:creationId xmlns:a16="http://schemas.microsoft.com/office/drawing/2014/main" id="{8E9FE8F2-C914-C600-58ED-E2E2F3BB2A8E}"/>
              </a:ext>
            </a:extLst>
          </p:cNvPr>
          <p:cNvSpPr>
            <a:spLocks noGrp="1"/>
          </p:cNvSpPr>
          <p:nvPr>
            <p:ph type="sldNum" sz="quarter" idx="12"/>
          </p:nvPr>
        </p:nvSpPr>
        <p:spPr>
          <a:xfrm>
            <a:off x="8963023" y="6324609"/>
            <a:ext cx="2743200" cy="365125"/>
          </a:xfrm>
          <a:ln>
            <a:noFill/>
          </a:ln>
        </p:spPr>
        <p:txBody>
          <a:bodyPr vert="horz" lIns="91440" tIns="45720" rIns="91440" bIns="45720" rtlCol="0" anchor="ctr"/>
          <a:lstStyle/>
          <a:p>
            <a:fld id="{6535C81C-810E-4EB6-8E54-318DA1BC8B73}" type="slidenum">
              <a:rPr lang="zh-TW" altLang="en-US"/>
              <a:pPr/>
              <a:t>5</a:t>
            </a:fld>
            <a:endParaRPr lang="zh-TW" altLang="en-US" dirty="0"/>
          </a:p>
        </p:txBody>
      </p:sp>
      <p:graphicFrame>
        <p:nvGraphicFramePr>
          <p:cNvPr id="6" name="內容版面配置區 5">
            <a:extLst>
              <a:ext uri="{FF2B5EF4-FFF2-40B4-BE49-F238E27FC236}">
                <a16:creationId xmlns:a16="http://schemas.microsoft.com/office/drawing/2014/main" id="{E325F486-D0AA-9FD5-606D-77B2B7A8147A}"/>
              </a:ext>
            </a:extLst>
          </p:cNvPr>
          <p:cNvGraphicFramePr>
            <a:graphicFrameLocks noGrp="1"/>
          </p:cNvGraphicFramePr>
          <p:nvPr>
            <p:ph idx="1"/>
            <p:extLst>
              <p:ext uri="{D42A27DB-BD31-4B8C-83A1-F6EECF244321}">
                <p14:modId xmlns:p14="http://schemas.microsoft.com/office/powerpoint/2010/main" val="1825128704"/>
              </p:ext>
            </p:extLst>
          </p:nvPr>
        </p:nvGraphicFramePr>
        <p:xfrm>
          <a:off x="-1" y="929131"/>
          <a:ext cx="12192001" cy="5307202"/>
        </p:xfrm>
        <a:graphic>
          <a:graphicData uri="http://schemas.openxmlformats.org/drawingml/2006/table">
            <a:tbl>
              <a:tblPr firstRow="1" bandRow="1">
                <a:tableStyleId>{5C22544A-7EE6-4342-B048-85BDC9FD1C3A}</a:tableStyleId>
              </a:tblPr>
              <a:tblGrid>
                <a:gridCol w="1114426">
                  <a:extLst>
                    <a:ext uri="{9D8B030D-6E8A-4147-A177-3AD203B41FA5}">
                      <a16:colId xmlns:a16="http://schemas.microsoft.com/office/drawing/2014/main" val="1252407355"/>
                    </a:ext>
                  </a:extLst>
                </a:gridCol>
                <a:gridCol w="733425">
                  <a:extLst>
                    <a:ext uri="{9D8B030D-6E8A-4147-A177-3AD203B41FA5}">
                      <a16:colId xmlns:a16="http://schemas.microsoft.com/office/drawing/2014/main" val="4159585870"/>
                    </a:ext>
                  </a:extLst>
                </a:gridCol>
                <a:gridCol w="2162175">
                  <a:extLst>
                    <a:ext uri="{9D8B030D-6E8A-4147-A177-3AD203B41FA5}">
                      <a16:colId xmlns:a16="http://schemas.microsoft.com/office/drawing/2014/main" val="319529626"/>
                    </a:ext>
                  </a:extLst>
                </a:gridCol>
                <a:gridCol w="1588028">
                  <a:extLst>
                    <a:ext uri="{9D8B030D-6E8A-4147-A177-3AD203B41FA5}">
                      <a16:colId xmlns:a16="http://schemas.microsoft.com/office/drawing/2014/main" val="3423238303"/>
                    </a:ext>
                  </a:extLst>
                </a:gridCol>
                <a:gridCol w="1862903">
                  <a:extLst>
                    <a:ext uri="{9D8B030D-6E8A-4147-A177-3AD203B41FA5}">
                      <a16:colId xmlns:a16="http://schemas.microsoft.com/office/drawing/2014/main" val="3019152164"/>
                    </a:ext>
                  </a:extLst>
                </a:gridCol>
                <a:gridCol w="1105528">
                  <a:extLst>
                    <a:ext uri="{9D8B030D-6E8A-4147-A177-3AD203B41FA5}">
                      <a16:colId xmlns:a16="http://schemas.microsoft.com/office/drawing/2014/main" val="2794104782"/>
                    </a:ext>
                  </a:extLst>
                </a:gridCol>
                <a:gridCol w="1155032">
                  <a:extLst>
                    <a:ext uri="{9D8B030D-6E8A-4147-A177-3AD203B41FA5}">
                      <a16:colId xmlns:a16="http://schemas.microsoft.com/office/drawing/2014/main" val="4074574486"/>
                    </a:ext>
                  </a:extLst>
                </a:gridCol>
                <a:gridCol w="1143000">
                  <a:extLst>
                    <a:ext uri="{9D8B030D-6E8A-4147-A177-3AD203B41FA5}">
                      <a16:colId xmlns:a16="http://schemas.microsoft.com/office/drawing/2014/main" val="1451916821"/>
                    </a:ext>
                  </a:extLst>
                </a:gridCol>
                <a:gridCol w="1327484">
                  <a:extLst>
                    <a:ext uri="{9D8B030D-6E8A-4147-A177-3AD203B41FA5}">
                      <a16:colId xmlns:a16="http://schemas.microsoft.com/office/drawing/2014/main" val="2243062570"/>
                    </a:ext>
                  </a:extLst>
                </a:gridCol>
              </a:tblGrid>
              <a:tr h="711203">
                <a:tc>
                  <a:txBody>
                    <a:bodyPr/>
                    <a:lstStyle/>
                    <a:p>
                      <a:pPr algn="ctr"/>
                      <a:r>
                        <a:rPr lang="en-US" altLang="zh-TW" sz="1800" dirty="0">
                          <a:latin typeface="Arial" panose="020B0604020202020204" pitchFamily="34" charset="0"/>
                        </a:rPr>
                        <a:t>Study</a:t>
                      </a:r>
                      <a:endParaRPr lang="zh-TW" altLang="en-US" sz="1800" dirty="0"/>
                    </a:p>
                  </a:txBody>
                  <a:tcPr/>
                </a:tc>
                <a:tc>
                  <a:txBody>
                    <a:bodyPr/>
                    <a:lstStyle/>
                    <a:p>
                      <a:pPr algn="ctr"/>
                      <a:r>
                        <a:rPr lang="en-US" altLang="zh-TW" sz="1800" dirty="0">
                          <a:latin typeface="Arial" panose="020B0604020202020204" pitchFamily="34" charset="0"/>
                        </a:rPr>
                        <a:t>Year</a:t>
                      </a:r>
                      <a:endParaRPr lang="zh-TW" altLang="en-US" dirty="0"/>
                    </a:p>
                  </a:txBody>
                  <a:tcPr/>
                </a:tc>
                <a:tc>
                  <a:txBody>
                    <a:bodyPr/>
                    <a:lstStyle/>
                    <a:p>
                      <a:pPr algn="ctr"/>
                      <a:r>
                        <a:rPr lang="en-US" altLang="zh-TW" sz="1800" dirty="0">
                          <a:latin typeface="Arial" panose="020B0604020202020204" pitchFamily="34" charset="0"/>
                        </a:rPr>
                        <a:t>Solution</a:t>
                      </a:r>
                      <a:endParaRPr lang="zh-TW" altLang="en-US" sz="1800" dirty="0"/>
                    </a:p>
                  </a:txBody>
                  <a:tcPr/>
                </a:tc>
                <a:tc>
                  <a:txBody>
                    <a:bodyPr/>
                    <a:lstStyle/>
                    <a:p>
                      <a:pPr algn="ctr"/>
                      <a:r>
                        <a:rPr lang="en-US" altLang="zh-TW" sz="1800" dirty="0">
                          <a:latin typeface="Arial" panose="020B0604020202020204" pitchFamily="34" charset="0"/>
                        </a:rPr>
                        <a:t>Data Input</a:t>
                      </a:r>
                      <a:endParaRPr lang="zh-TW" altLang="en-US" sz="1800" dirty="0"/>
                    </a:p>
                  </a:txBody>
                  <a:tcPr/>
                </a:tc>
                <a:tc>
                  <a:txBody>
                    <a:bodyPr/>
                    <a:lstStyle/>
                    <a:p>
                      <a:pPr algn="l"/>
                      <a:r>
                        <a:rPr lang="en-US" altLang="zh-TW" sz="1800" dirty="0">
                          <a:latin typeface="Arial" panose="020B0604020202020204" pitchFamily="34" charset="0"/>
                        </a:rPr>
                        <a:t>Learning model</a:t>
                      </a:r>
                    </a:p>
                  </a:txBody>
                  <a:tcPr/>
                </a:tc>
                <a:tc>
                  <a:txBody>
                    <a:bodyPr/>
                    <a:lstStyle/>
                    <a:p>
                      <a:pPr algn="l"/>
                      <a:r>
                        <a:rPr lang="en-US" altLang="zh-TW" sz="1600" dirty="0">
                          <a:latin typeface="Arial" panose="020B0604020202020204" pitchFamily="34" charset="0"/>
                        </a:rPr>
                        <a:t>Simple</a:t>
                      </a:r>
                    </a:p>
                    <a:p>
                      <a:pPr algn="l"/>
                      <a:r>
                        <a:rPr lang="en-US" altLang="zh-TW" sz="1600" dirty="0"/>
                        <a:t>processing</a:t>
                      </a:r>
                    </a:p>
                  </a:txBody>
                  <a:tcPr/>
                </a:tc>
                <a:tc>
                  <a:txBody>
                    <a:bodyPr/>
                    <a:lstStyle/>
                    <a:p>
                      <a:pPr algn="l"/>
                      <a:r>
                        <a:rPr lang="en-US" altLang="zh-TW" sz="1800" dirty="0">
                          <a:latin typeface="Arial" panose="020B0604020202020204" pitchFamily="34" charset="0"/>
                        </a:rPr>
                        <a:t>Cross-domain</a:t>
                      </a:r>
                    </a:p>
                  </a:txBody>
                  <a:tcPr/>
                </a:tc>
                <a:tc>
                  <a:txBody>
                    <a:bodyPr/>
                    <a:lstStyle/>
                    <a:p>
                      <a:pPr algn="l"/>
                      <a:r>
                        <a:rPr lang="en-US" altLang="zh-TW" sz="1800" dirty="0">
                          <a:latin typeface="Arial" panose="020B0604020202020204" pitchFamily="34" charset="0"/>
                        </a:rPr>
                        <a:t>Through the wall</a:t>
                      </a:r>
                      <a:endParaRPr lang="en-US" altLang="zh-TW"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Direction classification</a:t>
                      </a:r>
                    </a:p>
                  </a:txBody>
                  <a:tcPr/>
                </a:tc>
                <a:extLst>
                  <a:ext uri="{0D108BD9-81ED-4DB2-BD59-A6C34878D82A}">
                    <a16:rowId xmlns:a16="http://schemas.microsoft.com/office/drawing/2014/main" val="3746896783"/>
                  </a:ext>
                </a:extLst>
              </a:tr>
              <a:tr h="609602">
                <a:tc>
                  <a:txBody>
                    <a:bodyPr/>
                    <a:lstStyle/>
                    <a:p>
                      <a:pPr algn="ctr"/>
                      <a:r>
                        <a:rPr lang="en-US" altLang="zh-TW" sz="1500" dirty="0">
                          <a:solidFill>
                            <a:schemeClr val="tx1"/>
                          </a:solidFill>
                          <a:latin typeface="18"/>
                        </a:rPr>
                        <a:t>CATM-S[9]</a:t>
                      </a:r>
                      <a:endParaRPr lang="zh-TW" altLang="en-US" sz="1500" dirty="0">
                        <a:solidFill>
                          <a:schemeClr val="tx1"/>
                        </a:solidFill>
                        <a:latin typeface="18"/>
                      </a:endParaRPr>
                    </a:p>
                  </a:txBody>
                  <a:tcPr anchor="ctr"/>
                </a:tc>
                <a:tc>
                  <a:txBody>
                    <a:bodyPr/>
                    <a:lstStyle/>
                    <a:p>
                      <a:pPr algn="ctr"/>
                      <a:r>
                        <a:rPr lang="en-US" altLang="zh-TW" sz="1500" dirty="0">
                          <a:solidFill>
                            <a:schemeClr val="tx1"/>
                          </a:solidFill>
                          <a:latin typeface="18"/>
                        </a:rPr>
                        <a:t>2023</a:t>
                      </a:r>
                      <a:endParaRPr lang="zh-TW" altLang="en-US" sz="1500" dirty="0">
                        <a:solidFill>
                          <a:schemeClr val="tx1"/>
                        </a:solidFill>
                        <a:latin typeface="18"/>
                      </a:endParaRPr>
                    </a:p>
                  </a:txBody>
                  <a:tcPr anchor="ctr"/>
                </a:tc>
                <a:tc>
                  <a:txBody>
                    <a:bodyPr/>
                    <a:lstStyle/>
                    <a:p>
                      <a:pPr algn="ctr"/>
                      <a:r>
                        <a:rPr lang="en-US" altLang="zh-TW" sz="1500" dirty="0">
                          <a:latin typeface="18"/>
                        </a:rPr>
                        <a:t>Data process-based</a:t>
                      </a:r>
                      <a:endParaRPr lang="zh-TW" altLang="en-US" sz="1500" dirty="0">
                        <a:solidFill>
                          <a:srgbClr val="FF0000"/>
                        </a:solidFill>
                        <a:latin typeface="18"/>
                      </a:endParaRPr>
                    </a:p>
                  </a:txBody>
                  <a:tcPr anchor="ctr"/>
                </a:tc>
                <a:tc>
                  <a:txBody>
                    <a:bodyPr/>
                    <a:lstStyle/>
                    <a:p>
                      <a:pPr algn="ctr"/>
                      <a:r>
                        <a:rPr lang="en-US" altLang="zh-TW" sz="1500" dirty="0">
                          <a:latin typeface="18"/>
                        </a:rPr>
                        <a:t>CATM</a:t>
                      </a:r>
                      <a:endParaRPr lang="zh-TW" altLang="en-US" sz="1500" dirty="0">
                        <a:latin typeface="18"/>
                      </a:endParaRPr>
                    </a:p>
                  </a:txBody>
                  <a:tcPr anchor="ctr"/>
                </a:tc>
                <a:tc>
                  <a:txBody>
                    <a:bodyPr/>
                    <a:lstStyle/>
                    <a:p>
                      <a:pPr algn="ctr"/>
                      <a:r>
                        <a:rPr lang="en-US" altLang="zh-TW" sz="1500" dirty="0">
                          <a:latin typeface="18"/>
                        </a:rPr>
                        <a:t>CNN + LSTM</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lang="zh-TW" altLang="en-US" sz="1500" dirty="0">
                          <a:latin typeface="18"/>
                          <a:sym typeface="Wingdings" panose="05000000000000000000" pitchFamily="2" charset="2"/>
                        </a:rPr>
                        <a:t></a:t>
                      </a:r>
                      <a:endParaRPr lang="zh-TW" altLang="en-US" sz="1500" dirty="0">
                        <a:latin typeface="18"/>
                      </a:endParaRPr>
                    </a:p>
                  </a:txBody>
                  <a:tcPr anchor="ctr"/>
                </a:tc>
                <a:extLst>
                  <a:ext uri="{0D108BD9-81ED-4DB2-BD59-A6C34878D82A}">
                    <a16:rowId xmlns:a16="http://schemas.microsoft.com/office/drawing/2014/main" val="2885904493"/>
                  </a:ext>
                </a:extLst>
              </a:tr>
              <a:tr h="946239">
                <a:tc>
                  <a:txBody>
                    <a:bodyPr/>
                    <a:lstStyle/>
                    <a:p>
                      <a:pPr algn="ctr"/>
                      <a:r>
                        <a:rPr lang="en-US" altLang="zh-TW" sz="1500" dirty="0">
                          <a:latin typeface="18"/>
                        </a:rPr>
                        <a:t>Pi-Sniffer[5]</a:t>
                      </a:r>
                      <a:endParaRPr lang="zh-TW" altLang="en-US" sz="1500" dirty="0">
                        <a:latin typeface="18"/>
                      </a:endParaRPr>
                    </a:p>
                  </a:txBody>
                  <a:tcPr anchor="ctr"/>
                </a:tc>
                <a:tc>
                  <a:txBody>
                    <a:bodyPr/>
                    <a:lstStyle/>
                    <a:p>
                      <a:pPr algn="ctr"/>
                      <a:r>
                        <a:rPr lang="en-US" altLang="zh-TW" sz="1500" dirty="0">
                          <a:latin typeface="18"/>
                        </a:rPr>
                        <a:t>2023</a:t>
                      </a:r>
                      <a:endParaRPr lang="zh-TW" altLang="en-US" dirty="0">
                        <a:latin typeface="Arial" panose="020B0604020202020204" pitchFamily="34" charset="0"/>
                      </a:endParaRPr>
                    </a:p>
                  </a:txBody>
                  <a:tcPr anchor="ctr"/>
                </a:tc>
                <a:tc>
                  <a:txBody>
                    <a:bodyPr/>
                    <a:lstStyle/>
                    <a:p>
                      <a:pPr algn="ctr"/>
                      <a:r>
                        <a:rPr lang="en-US" altLang="zh-TW" sz="1500" dirty="0">
                          <a:latin typeface="18"/>
                        </a:rPr>
                        <a:t>Data process-based</a:t>
                      </a:r>
                      <a:endParaRPr lang="zh-TW" altLang="en-US" sz="1500" dirty="0">
                        <a:latin typeface="18"/>
                      </a:endParaRPr>
                    </a:p>
                  </a:txBody>
                  <a:tcPr anchor="ctr"/>
                </a:tc>
                <a:tc>
                  <a:txBody>
                    <a:bodyPr/>
                    <a:lstStyle/>
                    <a:p>
                      <a:pPr algn="ctr"/>
                      <a:r>
                        <a:rPr lang="en-US" altLang="zh-TW" sz="1500" dirty="0">
                          <a:latin typeface="18"/>
                        </a:rPr>
                        <a:t>Amplitude</a:t>
                      </a:r>
                      <a:endParaRPr lang="zh-TW" altLang="en-US" sz="1500" dirty="0">
                        <a:latin typeface="18"/>
                      </a:endParaRPr>
                    </a:p>
                  </a:txBody>
                  <a:tcPr anchor="ctr"/>
                </a:tc>
                <a:tc>
                  <a:txBody>
                    <a:bodyPr/>
                    <a:lstStyle/>
                    <a:p>
                      <a:pPr algn="ctr"/>
                      <a:r>
                        <a:rPr lang="en-US" altLang="zh-TW" sz="1500" dirty="0">
                          <a:latin typeface="18"/>
                        </a:rPr>
                        <a:t>LSTM</a:t>
                      </a:r>
                      <a:endParaRPr lang="zh-TW" altLang="en-US" sz="1500" dirty="0">
                        <a:latin typeface="18"/>
                      </a:endParaRPr>
                    </a:p>
                  </a:txBody>
                  <a:tcPr anchor="ctr"/>
                </a:tc>
                <a:tc>
                  <a:txBody>
                    <a:bodyPr/>
                    <a:lstStyle/>
                    <a:p>
                      <a:pPr algn="ctr"/>
                      <a:r>
                        <a:rPr lang="zh-TW" altLang="en-US" sz="1500" dirty="0">
                          <a:latin typeface="18"/>
                        </a:rPr>
                        <a:t> </a:t>
                      </a:r>
                      <a:r>
                        <a:rPr lang="en-US" altLang="zh-TW"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rPr>
                        <a:t> </a:t>
                      </a:r>
                      <a:r>
                        <a:rPr lang="en-US" altLang="zh-TW" sz="1500" dirty="0">
                          <a:latin typeface="18"/>
                          <a:sym typeface="Wingdings" panose="05000000000000000000" pitchFamily="2" charset="2"/>
                        </a:rPr>
                        <a:t></a:t>
                      </a:r>
                      <a:endParaRPr lang="zh-TW" altLang="en-US" sz="1500" dirty="0">
                        <a:latin typeface="18"/>
                      </a:endParaRPr>
                    </a:p>
                  </a:txBody>
                  <a:tcPr anchor="ctr"/>
                </a:tc>
                <a:tc>
                  <a:txBody>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lang="zh-TW" altLang="en-US" sz="1500" dirty="0">
                          <a:solidFill>
                            <a:schemeClr val="tx1"/>
                          </a:solidFill>
                          <a:latin typeface="18"/>
                          <a:sym typeface="Wingdings" panose="05000000000000000000" pitchFamily="2" charset="2"/>
                        </a:rPr>
                        <a:t></a:t>
                      </a:r>
                      <a:endParaRPr lang="zh-TW" altLang="en-US" sz="1500" dirty="0">
                        <a:solidFill>
                          <a:schemeClr val="tx1"/>
                        </a:solidFill>
                        <a:latin typeface="18"/>
                      </a:endParaRPr>
                    </a:p>
                  </a:txBody>
                  <a:tcPr anchor="ctr"/>
                </a:tc>
                <a:extLst>
                  <a:ext uri="{0D108BD9-81ED-4DB2-BD59-A6C34878D82A}">
                    <a16:rowId xmlns:a16="http://schemas.microsoft.com/office/drawing/2014/main" val="1736549301"/>
                  </a:ext>
                </a:extLst>
              </a:tr>
              <a:tr h="856429">
                <a:tc>
                  <a:txBody>
                    <a:bodyPr/>
                    <a:lstStyle/>
                    <a:p>
                      <a:pPr algn="ctr"/>
                      <a:r>
                        <a:rPr lang="en-US" altLang="zh-TW" sz="1500" dirty="0">
                          <a:latin typeface="18"/>
                        </a:rPr>
                        <a:t> TARF[11]</a:t>
                      </a:r>
                      <a:endParaRPr lang="zh-TW" altLang="en-US" sz="1500" dirty="0">
                        <a:latin typeface="18"/>
                      </a:endParaRPr>
                    </a:p>
                  </a:txBody>
                  <a:tcPr anchor="ctr"/>
                </a:tc>
                <a:tc>
                  <a:txBody>
                    <a:bodyPr/>
                    <a:lstStyle/>
                    <a:p>
                      <a:pPr algn="ctr"/>
                      <a:r>
                        <a:rPr lang="en-US" altLang="zh-TW" sz="1500" dirty="0">
                          <a:latin typeface="18"/>
                        </a:rPr>
                        <a:t>2023</a:t>
                      </a:r>
                      <a:endParaRPr lang="zh-TW" altLang="en-US" dirty="0">
                        <a:latin typeface="Arial" panose="020B0604020202020204" pitchFamily="34" charset="0"/>
                      </a:endParaRPr>
                    </a:p>
                  </a:txBody>
                  <a:tcPr anchor="ctr"/>
                </a:tc>
                <a:tc>
                  <a:txBody>
                    <a:bodyPr/>
                    <a:lstStyle/>
                    <a:p>
                      <a:pPr algn="ctr"/>
                      <a:r>
                        <a:rPr lang="en-US" altLang="zh-TW" sz="1500" dirty="0">
                          <a:latin typeface="18"/>
                        </a:rPr>
                        <a:t>Data process-based</a:t>
                      </a:r>
                      <a:endParaRPr lang="zh-TW" altLang="en-US" sz="1500" dirty="0">
                        <a:latin typeface="18"/>
                      </a:endParaRPr>
                    </a:p>
                  </a:txBody>
                  <a:tcPr anchor="ctr"/>
                </a:tc>
                <a:tc>
                  <a:txBody>
                    <a:bodyPr/>
                    <a:lstStyle/>
                    <a:p>
                      <a:pPr algn="ctr"/>
                      <a:r>
                        <a:rPr lang="en-US" altLang="zh-TW" sz="1500" dirty="0">
                          <a:latin typeface="18"/>
                        </a:rPr>
                        <a:t>DFS</a:t>
                      </a:r>
                      <a:endParaRPr lang="zh-TW" altLang="en-US" sz="1500" dirty="0">
                        <a:latin typeface="18"/>
                      </a:endParaRPr>
                    </a:p>
                  </a:txBody>
                  <a:tcPr anchor="ctr"/>
                </a:tc>
                <a:tc>
                  <a:txBody>
                    <a:bodyPr/>
                    <a:lstStyle/>
                    <a:p>
                      <a:pPr algn="ctr"/>
                      <a:r>
                        <a:rPr lang="en-US" altLang="zh-TW" sz="1500" dirty="0">
                          <a:latin typeface="18"/>
                        </a:rPr>
                        <a:t>CNN</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extLst>
                  <a:ext uri="{0D108BD9-81ED-4DB2-BD59-A6C34878D82A}">
                    <a16:rowId xmlns:a16="http://schemas.microsoft.com/office/drawing/2014/main" val="781556737"/>
                  </a:ext>
                </a:extLst>
              </a:tr>
              <a:tr h="731185">
                <a:tc>
                  <a:txBody>
                    <a:bodyPr/>
                    <a:lstStyle/>
                    <a:p>
                      <a:pPr algn="ctr"/>
                      <a:r>
                        <a:rPr lang="en-US" altLang="zh-TW" sz="1500" dirty="0">
                          <a:latin typeface="18"/>
                        </a:rPr>
                        <a:t> </a:t>
                      </a:r>
                      <a:r>
                        <a:rPr lang="en-US" altLang="zh-TW" sz="1600" dirty="0"/>
                        <a:t>TTWDL</a:t>
                      </a:r>
                      <a:r>
                        <a:rPr lang="en-US" altLang="zh-TW" sz="1500" dirty="0">
                          <a:latin typeface="18"/>
                        </a:rPr>
                        <a:t>[3]</a:t>
                      </a:r>
                      <a:endParaRPr lang="zh-TW" altLang="en-US" sz="1500" dirty="0">
                        <a:latin typeface="18"/>
                      </a:endParaRPr>
                    </a:p>
                  </a:txBody>
                  <a:tcPr anchor="ctr"/>
                </a:tc>
                <a:tc>
                  <a:txBody>
                    <a:bodyPr/>
                    <a:lstStyle/>
                    <a:p>
                      <a:pPr algn="ctr"/>
                      <a:r>
                        <a:rPr lang="en-US" altLang="zh-TW" sz="1500" dirty="0">
                          <a:latin typeface="18"/>
                        </a:rPr>
                        <a:t>2024</a:t>
                      </a:r>
                      <a:endParaRPr lang="zh-TW" altLang="en-US" dirty="0">
                        <a:latin typeface="Arial" panose="020B0604020202020204" pitchFamily="34" charset="0"/>
                      </a:endParaRPr>
                    </a:p>
                  </a:txBody>
                  <a:tcPr anchor="ctr"/>
                </a:tc>
                <a:tc>
                  <a:txBody>
                    <a:bodyPr/>
                    <a:lstStyle/>
                    <a:p>
                      <a:pPr algn="ctr"/>
                      <a:r>
                        <a:rPr lang="en-US" altLang="zh-TW" sz="1500" dirty="0">
                          <a:latin typeface="18"/>
                        </a:rPr>
                        <a:t>Data process-based</a:t>
                      </a:r>
                      <a:endParaRPr lang="zh-TW" altLang="en-US" sz="1500" dirty="0">
                        <a:latin typeface="18"/>
                      </a:endParaRPr>
                    </a:p>
                  </a:txBody>
                  <a:tcPr anchor="ctr"/>
                </a:tc>
                <a:tc>
                  <a:txBody>
                    <a:bodyPr/>
                    <a:lstStyle/>
                    <a:p>
                      <a:pPr algn="ctr"/>
                      <a:r>
                        <a:rPr lang="en-US" altLang="zh-TW" sz="1500" dirty="0">
                          <a:latin typeface="18"/>
                        </a:rPr>
                        <a:t>Amplitude</a:t>
                      </a:r>
                      <a:endParaRPr lang="zh-TW" altLang="en-US" sz="1500" dirty="0">
                        <a:latin typeface="18"/>
                      </a:endParaRPr>
                    </a:p>
                  </a:txBody>
                  <a:tcPr anchor="ctr"/>
                </a:tc>
                <a:tc>
                  <a:txBody>
                    <a:bodyPr/>
                    <a:lstStyle/>
                    <a:p>
                      <a:pPr algn="ctr"/>
                      <a:r>
                        <a:rPr lang="en-US" altLang="zh-TW" sz="1500" dirty="0">
                          <a:latin typeface="18"/>
                        </a:rPr>
                        <a:t>LSTM</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extLst>
                  <a:ext uri="{0D108BD9-81ED-4DB2-BD59-A6C34878D82A}">
                    <a16:rowId xmlns:a16="http://schemas.microsoft.com/office/drawing/2014/main" val="3774212449"/>
                  </a:ext>
                </a:extLst>
              </a:tr>
              <a:tr h="731185">
                <a:tc>
                  <a:txBody>
                    <a:bodyPr/>
                    <a:lstStyle/>
                    <a:p>
                      <a:pPr algn="ctr"/>
                      <a:r>
                        <a:rPr lang="en-US" altLang="zh-TW" sz="1500" dirty="0">
                          <a:latin typeface="18"/>
                        </a:rPr>
                        <a:t> </a:t>
                      </a:r>
                      <a:r>
                        <a:rPr lang="en-US" altLang="zh-TW" sz="1600" dirty="0"/>
                        <a:t>MatNet-eCSI[12]</a:t>
                      </a:r>
                      <a:endParaRPr lang="zh-TW" altLang="en-US" sz="1500" dirty="0">
                        <a:latin typeface="18"/>
                      </a:endParaRPr>
                    </a:p>
                  </a:txBody>
                  <a:tcPr anchor="ctr"/>
                </a:tc>
                <a:tc>
                  <a:txBody>
                    <a:bodyPr/>
                    <a:lstStyle/>
                    <a:p>
                      <a:pPr algn="ctr"/>
                      <a:r>
                        <a:rPr lang="en-US" altLang="zh-TW" sz="1500" dirty="0">
                          <a:latin typeface="18"/>
                        </a:rPr>
                        <a:t>2022</a:t>
                      </a:r>
                      <a:endParaRPr lang="zh-TW" altLang="en-US" dirty="0">
                        <a:latin typeface="Arial" panose="020B0604020202020204" pitchFamily="34" charset="0"/>
                      </a:endParaRPr>
                    </a:p>
                  </a:txBody>
                  <a:tcPr anchor="ctr"/>
                </a:tc>
                <a:tc>
                  <a:txBody>
                    <a:bodyPr/>
                    <a:lstStyle/>
                    <a:p>
                      <a:pPr algn="ctr"/>
                      <a:r>
                        <a:rPr lang="en-US" altLang="zh-TW" sz="1500" dirty="0">
                          <a:latin typeface="18"/>
                        </a:rPr>
                        <a:t>Mixed</a:t>
                      </a:r>
                      <a:endParaRPr lang="zh-TW" altLang="en-US" sz="1500" dirty="0">
                        <a:latin typeface="18"/>
                      </a:endParaRPr>
                    </a:p>
                  </a:txBody>
                  <a:tcPr anchor="ctr"/>
                </a:tc>
                <a:tc>
                  <a:txBody>
                    <a:bodyPr/>
                    <a:lstStyle/>
                    <a:p>
                      <a:pPr algn="ctr"/>
                      <a:r>
                        <a:rPr lang="en-US" altLang="zh-TW" sz="1500" dirty="0">
                          <a:latin typeface="18"/>
                        </a:rPr>
                        <a:t>CFM</a:t>
                      </a:r>
                      <a:endParaRPr lang="zh-TW" altLang="en-US" sz="1500" dirty="0">
                        <a:latin typeface="18"/>
                      </a:endParaRPr>
                    </a:p>
                  </a:txBody>
                  <a:tcPr anchor="ctr"/>
                </a:tc>
                <a:tc>
                  <a:txBody>
                    <a:bodyPr/>
                    <a:lstStyle/>
                    <a:p>
                      <a:pPr algn="ctr"/>
                      <a:r>
                        <a:rPr lang="en-US" altLang="zh-TW" sz="1500" dirty="0">
                          <a:latin typeface="18"/>
                        </a:rPr>
                        <a:t>CNN+LSTM+FSL</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extLst>
                  <a:ext uri="{0D108BD9-81ED-4DB2-BD59-A6C34878D82A}">
                    <a16:rowId xmlns:a16="http://schemas.microsoft.com/office/drawing/2014/main" val="291200207"/>
                  </a:ext>
                </a:extLst>
              </a:tr>
              <a:tr h="609602">
                <a:tc>
                  <a:txBody>
                    <a:bodyPr/>
                    <a:lstStyle/>
                    <a:p>
                      <a:pPr algn="ctr"/>
                      <a:r>
                        <a:rPr lang="en-US" altLang="zh-TW" sz="2000" dirty="0">
                          <a:solidFill>
                            <a:srgbClr val="FF0000"/>
                          </a:solidFill>
                          <a:latin typeface="18"/>
                        </a:rPr>
                        <a:t>Ours</a:t>
                      </a:r>
                      <a:endParaRPr lang="zh-TW" altLang="en-US" sz="2000" dirty="0">
                        <a:solidFill>
                          <a:srgbClr val="FF0000"/>
                        </a:solidFill>
                        <a:latin typeface="18"/>
                      </a:endParaRPr>
                    </a:p>
                  </a:txBody>
                  <a:tcPr anchor="ctr"/>
                </a:tc>
                <a:tc>
                  <a:txBody>
                    <a:bodyPr/>
                    <a:lstStyle/>
                    <a:p>
                      <a:pPr algn="ctr"/>
                      <a:r>
                        <a:rPr lang="en-US" altLang="zh-TW" sz="1500" b="0" dirty="0">
                          <a:solidFill>
                            <a:schemeClr val="tx1"/>
                          </a:solidFill>
                          <a:latin typeface="18"/>
                        </a:rPr>
                        <a:t>2024</a:t>
                      </a:r>
                      <a:endParaRPr lang="zh-TW" altLang="en-US" sz="1500" b="0" dirty="0">
                        <a:solidFill>
                          <a:schemeClr val="tx1"/>
                        </a:solidFill>
                        <a:latin typeface="18"/>
                      </a:endParaRPr>
                    </a:p>
                  </a:txBody>
                  <a:tcPr anchor="ctr"/>
                </a:tc>
                <a:tc>
                  <a:txBody>
                    <a:bodyPr/>
                    <a:lstStyle/>
                    <a:p>
                      <a:pPr algn="ctr"/>
                      <a:r>
                        <a:rPr lang="en-US" altLang="zh-TW" sz="1500" dirty="0">
                          <a:solidFill>
                            <a:schemeClr val="tx1"/>
                          </a:solidFill>
                          <a:latin typeface="18"/>
                        </a:rPr>
                        <a:t>Mixed</a:t>
                      </a:r>
                      <a:endParaRPr lang="zh-TW" altLang="en-US" sz="1500" dirty="0">
                        <a:solidFill>
                          <a:schemeClr val="tx1"/>
                        </a:solidFill>
                        <a:latin typeface="18"/>
                      </a:endParaRPr>
                    </a:p>
                  </a:txBody>
                  <a:tcPr anchor="ctr"/>
                </a:tc>
                <a:tc>
                  <a:txBody>
                    <a:bodyPr/>
                    <a:lstStyle/>
                    <a:p>
                      <a:pPr algn="ctr"/>
                      <a:r>
                        <a:rPr lang="en-US" altLang="zh-TW" sz="1500" dirty="0">
                          <a:latin typeface="18"/>
                        </a:rPr>
                        <a:t>Amplitude+phase</a:t>
                      </a:r>
                      <a:endParaRPr lang="zh-TW" altLang="en-US" sz="1500" dirty="0">
                        <a:latin typeface="18"/>
                      </a:endParaRPr>
                    </a:p>
                  </a:txBody>
                  <a:tcPr anchor="ctr"/>
                </a:tc>
                <a:tc>
                  <a:txBody>
                    <a:bodyPr/>
                    <a:lstStyle/>
                    <a:p>
                      <a:pPr algn="ctr"/>
                      <a:r>
                        <a:rPr lang="en-US" altLang="zh-TW" sz="1500" dirty="0">
                          <a:latin typeface="18"/>
                        </a:rPr>
                        <a:t>CNN + TripletNetwork + FSL</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latin typeface="18"/>
                          <a:sym typeface="Wingdings" panose="05000000000000000000" pitchFamily="2" charset="2"/>
                        </a:rPr>
                        <a:t></a:t>
                      </a:r>
                      <a:endParaRPr lang="zh-TW" altLang="en-US" sz="1500" dirty="0">
                        <a:latin typeface="18"/>
                      </a:endParaRPr>
                    </a:p>
                  </a:txBody>
                  <a:tcPr anchor="ctr"/>
                </a:tc>
                <a:tc>
                  <a:txBody>
                    <a:bodyPr/>
                    <a:lstStyle/>
                    <a:p>
                      <a:pPr algn="ctr"/>
                      <a:r>
                        <a:rPr lang="zh-TW" altLang="en-US" sz="1500" dirty="0">
                          <a:solidFill>
                            <a:schemeClr val="tx2">
                              <a:lumMod val="75000"/>
                            </a:schemeClr>
                          </a:solidFill>
                          <a:latin typeface="18"/>
                          <a:sym typeface="Wingdings" panose="05000000000000000000" pitchFamily="2" charset="2"/>
                        </a:rPr>
                        <a:t></a:t>
                      </a:r>
                      <a:endParaRPr lang="zh-TW" altLang="en-US" sz="1500" dirty="0">
                        <a:solidFill>
                          <a:schemeClr val="tx2">
                            <a:lumMod val="75000"/>
                          </a:schemeClr>
                        </a:solidFill>
                        <a:latin typeface="18"/>
                      </a:endParaRPr>
                    </a:p>
                  </a:txBody>
                  <a:tcPr anchor="ctr"/>
                </a:tc>
                <a:tc>
                  <a:txBody>
                    <a:bodyPr/>
                    <a:lstStyle/>
                    <a:p>
                      <a:pPr algn="ctr"/>
                      <a:r>
                        <a:rPr lang="zh-TW" altLang="en-US" sz="1500" dirty="0">
                          <a:solidFill>
                            <a:srgbClr val="FF0000"/>
                          </a:solidFill>
                          <a:latin typeface="18"/>
                          <a:sym typeface="Wingdings" panose="05000000000000000000" pitchFamily="2" charset="2"/>
                        </a:rPr>
                        <a:t></a:t>
                      </a:r>
                      <a:endParaRPr lang="zh-TW" altLang="en-US" sz="1500" dirty="0">
                        <a:solidFill>
                          <a:srgbClr val="FF0000"/>
                        </a:solidFill>
                        <a:latin typeface="18"/>
                      </a:endParaRPr>
                    </a:p>
                  </a:txBody>
                  <a:tcPr anchor="ctr"/>
                </a:tc>
                <a:extLst>
                  <a:ext uri="{0D108BD9-81ED-4DB2-BD59-A6C34878D82A}">
                    <a16:rowId xmlns:a16="http://schemas.microsoft.com/office/drawing/2014/main" val="1450204636"/>
                  </a:ext>
                </a:extLst>
              </a:tr>
            </a:tbl>
          </a:graphicData>
        </a:graphic>
      </p:graphicFrame>
      <p:sp>
        <p:nvSpPr>
          <p:cNvPr id="4" name="矩形 3">
            <a:extLst>
              <a:ext uri="{FF2B5EF4-FFF2-40B4-BE49-F238E27FC236}">
                <a16:creationId xmlns:a16="http://schemas.microsoft.com/office/drawing/2014/main" id="{295A7968-B57E-E078-60A1-048F4F75D511}"/>
              </a:ext>
            </a:extLst>
          </p:cNvPr>
          <p:cNvSpPr/>
          <p:nvPr/>
        </p:nvSpPr>
        <p:spPr>
          <a:xfrm>
            <a:off x="5615656" y="5610411"/>
            <a:ext cx="1863472" cy="61912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Arial" panose="020B0604020202020204" pitchFamily="34" charset="0"/>
            </a:endParaRPr>
          </a:p>
        </p:txBody>
      </p:sp>
      <p:sp>
        <p:nvSpPr>
          <p:cNvPr id="10" name="文字方塊 9">
            <a:extLst>
              <a:ext uri="{FF2B5EF4-FFF2-40B4-BE49-F238E27FC236}">
                <a16:creationId xmlns:a16="http://schemas.microsoft.com/office/drawing/2014/main" id="{512398A6-60CA-1FE8-B39F-C12243193508}"/>
              </a:ext>
            </a:extLst>
          </p:cNvPr>
          <p:cNvSpPr txBox="1"/>
          <p:nvPr/>
        </p:nvSpPr>
        <p:spPr>
          <a:xfrm>
            <a:off x="7479128" y="6414203"/>
            <a:ext cx="2125075" cy="369332"/>
          </a:xfrm>
          <a:prstGeom prst="rect">
            <a:avLst/>
          </a:prstGeom>
          <a:noFill/>
        </p:spPr>
        <p:txBody>
          <a:bodyPr wrap="square" rtlCol="0">
            <a:spAutoFit/>
          </a:bodyPr>
          <a:lstStyle/>
          <a:p>
            <a:r>
              <a:rPr lang="en-US" altLang="zh-TW" dirty="0">
                <a:solidFill>
                  <a:srgbClr val="FF0000"/>
                </a:solidFill>
              </a:rPr>
              <a:t>Few-shot learning</a:t>
            </a:r>
            <a:endParaRPr lang="zh-TW" altLang="en-US" dirty="0">
              <a:solidFill>
                <a:srgbClr val="FF0000"/>
              </a:solidFill>
            </a:endParaRPr>
          </a:p>
        </p:txBody>
      </p:sp>
      <p:cxnSp>
        <p:nvCxnSpPr>
          <p:cNvPr id="15" name="直線單箭頭接點 14">
            <a:extLst>
              <a:ext uri="{FF2B5EF4-FFF2-40B4-BE49-F238E27FC236}">
                <a16:creationId xmlns:a16="http://schemas.microsoft.com/office/drawing/2014/main" id="{1E5F3E5E-CEBE-F367-CFA0-6F9B5966EED6}"/>
              </a:ext>
            </a:extLst>
          </p:cNvPr>
          <p:cNvCxnSpPr>
            <a:cxnSpLocks/>
            <a:endCxn id="10" idx="1"/>
          </p:cNvCxnSpPr>
          <p:nvPr/>
        </p:nvCxnSpPr>
        <p:spPr>
          <a:xfrm>
            <a:off x="7206916" y="6191715"/>
            <a:ext cx="272212" cy="407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59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86704F-8B3C-ADAE-13A1-1ECF3C9B7FD8}"/>
              </a:ext>
            </a:extLst>
          </p:cNvPr>
          <p:cNvSpPr>
            <a:spLocks noGrp="1"/>
          </p:cNvSpPr>
          <p:nvPr>
            <p:ph type="title"/>
          </p:nvPr>
        </p:nvSpPr>
        <p:spPr>
          <a:xfrm>
            <a:off x="838200" y="812545"/>
            <a:ext cx="10515600" cy="843703"/>
          </a:xfrm>
        </p:spPr>
        <p:txBody>
          <a:bodyPr>
            <a:noAutofit/>
          </a:bodyPr>
          <a:lstStyle/>
          <a:p>
            <a:r>
              <a:rPr lang="en-US" altLang="zh-TW" dirty="0">
                <a:ea typeface="+mj-ea"/>
                <a:cs typeface="+mj-cs"/>
              </a:rPr>
              <a:t>Problem Statement</a:t>
            </a:r>
            <a:br>
              <a:rPr lang="en-US" altLang="zh-TW" dirty="0"/>
            </a:br>
            <a:r>
              <a:rPr lang="en-US" altLang="zh-TW" dirty="0"/>
              <a:t> </a:t>
            </a:r>
            <a:endParaRPr lang="zh-TW" altLang="en-US" dirty="0"/>
          </a:p>
        </p:txBody>
      </p:sp>
      <p:sp>
        <p:nvSpPr>
          <p:cNvPr id="3" name="內容版面配置區 2">
            <a:extLst>
              <a:ext uri="{FF2B5EF4-FFF2-40B4-BE49-F238E27FC236}">
                <a16:creationId xmlns:a16="http://schemas.microsoft.com/office/drawing/2014/main" id="{8EE274CB-5CC4-C9DB-CA8A-88434346B953}"/>
              </a:ext>
            </a:extLst>
          </p:cNvPr>
          <p:cNvSpPr>
            <a:spLocks noGrp="1"/>
          </p:cNvSpPr>
          <p:nvPr>
            <p:ph idx="1"/>
          </p:nvPr>
        </p:nvSpPr>
        <p:spPr>
          <a:xfrm>
            <a:off x="838200" y="1797402"/>
            <a:ext cx="10747529" cy="4567768"/>
          </a:xfrm>
        </p:spPr>
        <p:txBody>
          <a:bodyPr>
            <a:noAutofit/>
          </a:bodyPr>
          <a:lstStyle/>
          <a:p>
            <a:r>
              <a:rPr lang="en-US" altLang="zh-TW" sz="2000" dirty="0"/>
              <a:t> Input: Channel state information (CSI) with amplitude and phase details from the signal.</a:t>
            </a:r>
          </a:p>
          <a:p>
            <a:r>
              <a:rPr lang="en-US" altLang="zh-TW" sz="2000" dirty="0"/>
              <a:t> Output: The NLoS target movement classifications.</a:t>
            </a:r>
          </a:p>
          <a:p>
            <a:r>
              <a:rPr lang="en-US" altLang="zh-TW" sz="2000" dirty="0"/>
              <a:t> Goal: </a:t>
            </a:r>
          </a:p>
          <a:p>
            <a:pPr lvl="1">
              <a:lnSpc>
                <a:spcPct val="150000"/>
              </a:lnSpc>
              <a:buFont typeface="Wingdings" panose="05000000000000000000" pitchFamily="2" charset="2"/>
              <a:buChar char="ü"/>
            </a:pPr>
            <a:r>
              <a:rPr lang="en-US" altLang="zh-TW" sz="2000" dirty="0"/>
              <a:t>  Detect the movement behind restricted NLoS areas. </a:t>
            </a:r>
          </a:p>
          <a:p>
            <a:pPr lvl="1">
              <a:lnSpc>
                <a:spcPct val="100000"/>
              </a:lnSpc>
              <a:buFont typeface="Wingdings" panose="05000000000000000000" pitchFamily="2" charset="2"/>
              <a:buChar char="ü"/>
            </a:pPr>
            <a:r>
              <a:rPr lang="en-US" altLang="zh-TW" sz="2000" dirty="0"/>
              <a:t>  Identify four types of the target movement.</a:t>
            </a:r>
          </a:p>
          <a:p>
            <a:pPr>
              <a:lnSpc>
                <a:spcPct val="100000"/>
              </a:lnSpc>
            </a:pPr>
            <a:r>
              <a:rPr lang="zh-TW" altLang="en-US" sz="2000" dirty="0"/>
              <a:t> </a:t>
            </a:r>
            <a:r>
              <a:rPr lang="en-US" altLang="zh-TW" sz="2000" dirty="0"/>
              <a:t>Challenges:</a:t>
            </a:r>
          </a:p>
          <a:p>
            <a:pPr marL="914366" lvl="1" indent="-457200">
              <a:lnSpc>
                <a:spcPct val="100000"/>
              </a:lnSpc>
              <a:buSzPct val="85000"/>
              <a:buFont typeface="+mj-lt"/>
              <a:buAutoNum type="arabicPeriod"/>
            </a:pPr>
            <a:r>
              <a:rPr lang="en-US" altLang="zh-TW" sz="2000" dirty="0"/>
              <a:t>The signal quality will degrade due to multipath effects and the wall penetration.</a:t>
            </a:r>
          </a:p>
          <a:p>
            <a:pPr marL="914366" lvl="1" indent="-457200">
              <a:lnSpc>
                <a:spcPct val="100000"/>
              </a:lnSpc>
              <a:buSzPct val="85000"/>
              <a:buFont typeface="+mj-lt"/>
              <a:buAutoNum type="arabicPeriod"/>
            </a:pPr>
            <a:r>
              <a:rPr lang="en-US" altLang="zh-TW" sz="2000" dirty="0"/>
              <a:t>Hardware imperfection between the transmitter and receiver asynchronous produce signal offsets reduce the precision.</a:t>
            </a:r>
          </a:p>
          <a:p>
            <a:pPr marL="914366" lvl="1" indent="-457200">
              <a:lnSpc>
                <a:spcPct val="100000"/>
              </a:lnSpc>
              <a:buSzPct val="85000"/>
              <a:buFont typeface="+mj-lt"/>
              <a:buAutoNum type="arabicPeriod"/>
            </a:pPr>
            <a:r>
              <a:rPr lang="en-US" altLang="zh-TW" sz="2000" dirty="0"/>
              <a:t>Signal reflection</a:t>
            </a:r>
            <a:r>
              <a:rPr lang="zh-TW" altLang="en-US" sz="2000" dirty="0"/>
              <a:t> </a:t>
            </a:r>
            <a:r>
              <a:rPr lang="en-US" altLang="zh-TW" sz="2000" dirty="0"/>
              <a:t>and</a:t>
            </a:r>
            <a:r>
              <a:rPr lang="zh-TW" altLang="en-US" sz="2000" dirty="0"/>
              <a:t> </a:t>
            </a:r>
            <a:r>
              <a:rPr lang="en-US" altLang="zh-TW" sz="2000" dirty="0"/>
              <a:t>refraction by static and dynamic components, and separate them to identify the target movement.</a:t>
            </a:r>
          </a:p>
        </p:txBody>
      </p:sp>
      <p:sp>
        <p:nvSpPr>
          <p:cNvPr id="5" name="投影片編號版面配置區 4">
            <a:extLst>
              <a:ext uri="{FF2B5EF4-FFF2-40B4-BE49-F238E27FC236}">
                <a16:creationId xmlns:a16="http://schemas.microsoft.com/office/drawing/2014/main" id="{DEF78C10-55E6-CE5C-FC55-0FF774447D5B}"/>
              </a:ext>
            </a:extLst>
          </p:cNvPr>
          <p:cNvSpPr>
            <a:spLocks noGrp="1"/>
          </p:cNvSpPr>
          <p:nvPr>
            <p:ph type="sldNum" sz="quarter" idx="12"/>
          </p:nvPr>
        </p:nvSpPr>
        <p:spPr/>
        <p:txBody>
          <a:bodyPr/>
          <a:lstStyle/>
          <a:p>
            <a:fld id="{6535C81C-810E-4EB6-8E54-318DA1BC8B73}" type="slidenum">
              <a:rPr lang="zh-TW" altLang="en-US" smtClean="0"/>
              <a:t>6</a:t>
            </a:fld>
            <a:endParaRPr lang="zh-TW" altLang="en-US"/>
          </a:p>
        </p:txBody>
      </p:sp>
    </p:spTree>
    <p:extLst>
      <p:ext uri="{BB962C8B-B14F-4D97-AF65-F5344CB8AC3E}">
        <p14:creationId xmlns:p14="http://schemas.microsoft.com/office/powerpoint/2010/main" val="231311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44B727-F43E-9512-0C69-2288AA4C2062}"/>
              </a:ext>
            </a:extLst>
          </p:cNvPr>
          <p:cNvSpPr>
            <a:spLocks noGrp="1"/>
          </p:cNvSpPr>
          <p:nvPr>
            <p:ph type="title"/>
          </p:nvPr>
        </p:nvSpPr>
        <p:spPr/>
        <p:txBody>
          <a:bodyPr/>
          <a:lstStyle/>
          <a:p>
            <a:r>
              <a:rPr lang="en-US" altLang="zh-TW" dirty="0"/>
              <a:t>CSI Under OFDM-MIMO</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90AE925-F347-198D-BD22-BEC170E2C159}"/>
                  </a:ext>
                </a:extLst>
              </p:cNvPr>
              <p:cNvSpPr>
                <a:spLocks noGrp="1"/>
              </p:cNvSpPr>
              <p:nvPr>
                <p:ph idx="1"/>
              </p:nvPr>
            </p:nvSpPr>
            <p:spPr>
              <a:xfrm>
                <a:off x="838200" y="1825625"/>
                <a:ext cx="6790151" cy="4351339"/>
              </a:xfrm>
            </p:spPr>
            <p:txBody>
              <a:bodyPr>
                <a:noAutofit/>
              </a:bodyPr>
              <a:lstStyle/>
              <a:p>
                <a:r>
                  <a:rPr lang="en-US" altLang="zh-TW" sz="2000" dirty="0"/>
                  <a:t>The OFDM technique will separate a long period signal into several subcarriers, so each CSI matrix in a receiver can be represented as</a:t>
                </a:r>
              </a:p>
              <a:p>
                <a:endParaRPr lang="en-US" altLang="zh-TW" sz="2000" dirty="0"/>
              </a:p>
              <a:p>
                <a:pPr marL="0" indent="0">
                  <a:buNone/>
                </a:pPr>
                <a14:m>
                  <m:oMath xmlns:m="http://schemas.openxmlformats.org/officeDocument/2006/math">
                    <m:r>
                      <a:rPr lang="en-US" altLang="zh-TW" sz="2000" b="0" i="1" smtClean="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𝐻</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 </m:t>
                    </m:r>
                    <m:d>
                      <m:dPr>
                        <m:begChr m:val="["/>
                        <m:endChr m:val="]"/>
                        <m:ctrlPr>
                          <a:rPr lang="zh-TW" altLang="zh-TW" sz="2000" i="1">
                            <a:effectLst/>
                            <a:latin typeface="Cambria Math" panose="02040503050406030204" pitchFamily="18" charset="0"/>
                            <a:ea typeface="Cambria Math" panose="02040503050406030204" pitchFamily="18" charset="0"/>
                          </a:rPr>
                        </m:ctrlPr>
                      </m:dPr>
                      <m:e>
                        <m:m>
                          <m:mPr>
                            <m:mcs>
                              <m:mc>
                                <m:mcPr>
                                  <m:count m:val="2"/>
                                  <m:mcJc m:val="center"/>
                                </m:mcPr>
                              </m:mc>
                            </m:mcs>
                            <m:ctrlPr>
                              <a:rPr lang="zh-TW" altLang="zh-TW" sz="2000" i="1">
                                <a:effectLst/>
                                <a:latin typeface="Cambria Math" panose="02040503050406030204" pitchFamily="18" charset="0"/>
                                <a:ea typeface="Cambria Math" panose="02040503050406030204" pitchFamily="18" charset="0"/>
                              </a:rPr>
                            </m:ctrlPr>
                          </m:mPr>
                          <m:mr>
                            <m:e>
                              <m:m>
                                <m:mPr>
                                  <m:mcs>
                                    <m:mc>
                                      <m:mcPr>
                                        <m:count m:val="1"/>
                                        <m:mcJc m:val="center"/>
                                      </m:mcPr>
                                    </m:mc>
                                  </m:mcs>
                                  <m:ctrlPr>
                                    <a:rPr lang="zh-TW" altLang="zh-TW" sz="2000" i="1">
                                      <a:effectLst/>
                                      <a:latin typeface="Cambria Math" panose="02040503050406030204" pitchFamily="18" charset="0"/>
                                      <a:ea typeface="Cambria Math" panose="02040503050406030204" pitchFamily="18" charset="0"/>
                                    </a:rPr>
                                  </m:ctrlPr>
                                </m:mP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1,1</m:t>
                                        </m:r>
                                      </m:sub>
                                    </m:sSub>
                                  </m:e>
                                </m:m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2,1</m:t>
                                        </m:r>
                                      </m:sub>
                                    </m:sSub>
                                  </m:e>
                                </m:mr>
                                <m:m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mr>
                              </m:m>
                            </m:e>
                            <m:e>
                              <m:m>
                                <m:mPr>
                                  <m:mcs>
                                    <m:mc>
                                      <m:mcPr>
                                        <m:count m:val="1"/>
                                        <m:mcJc m:val="center"/>
                                      </m:mcPr>
                                    </m:mc>
                                  </m:mcs>
                                  <m:ctrlPr>
                                    <a:rPr lang="zh-TW" altLang="zh-TW" sz="2000" i="1">
                                      <a:effectLst/>
                                      <a:latin typeface="Cambria Math" panose="02040503050406030204" pitchFamily="18" charset="0"/>
                                      <a:ea typeface="Cambria Math" panose="02040503050406030204" pitchFamily="18" charset="0"/>
                                    </a:rPr>
                                  </m:ctrlPr>
                                </m:mPr>
                                <m:mr>
                                  <m:e>
                                    <m:m>
                                      <m:mPr>
                                        <m:mcs>
                                          <m:mc>
                                            <m:mcPr>
                                              <m:count m:val="3"/>
                                              <m:mcJc m:val="center"/>
                                            </m:mcPr>
                                          </m:mc>
                                        </m:mcs>
                                        <m:ctrlPr>
                                          <a:rPr lang="zh-TW" altLang="zh-TW" sz="2000" i="1">
                                            <a:effectLst/>
                                            <a:latin typeface="Cambria Math" panose="02040503050406030204" pitchFamily="18" charset="0"/>
                                            <a:ea typeface="Cambria Math" panose="02040503050406030204" pitchFamily="18" charset="0"/>
                                          </a:rPr>
                                        </m:ctrlPr>
                                      </m:mP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1,2</m:t>
                                              </m:r>
                                            </m:sub>
                                          </m:sSub>
                                        </m:e>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sub>
                                          </m:sSub>
                                        </m:e>
                                      </m:mr>
                                    </m:m>
                                  </m:e>
                                </m:mr>
                                <m:mr>
                                  <m:e>
                                    <m:m>
                                      <m:mPr>
                                        <m:mcs>
                                          <m:mc>
                                            <m:mcPr>
                                              <m:count m:val="3"/>
                                              <m:mcJc m:val="center"/>
                                            </m:mcPr>
                                          </m:mc>
                                        </m:mcs>
                                        <m:ctrlPr>
                                          <a:rPr lang="zh-TW" altLang="zh-TW" sz="2000" i="1">
                                            <a:effectLst/>
                                            <a:latin typeface="Cambria Math" panose="02040503050406030204" pitchFamily="18" charset="0"/>
                                            <a:ea typeface="Cambria Math" panose="02040503050406030204" pitchFamily="18" charset="0"/>
                                          </a:rPr>
                                        </m:ctrlPr>
                                      </m:mP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2,2</m:t>
                                              </m:r>
                                            </m:sub>
                                          </m:sSub>
                                        </m:e>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sub>
                                          </m:sSub>
                                        </m:e>
                                      </m:mr>
                                    </m:m>
                                  </m:e>
                                </m:mr>
                                <m:mr>
                                  <m:e>
                                    <m:m>
                                      <m:mPr>
                                        <m:mcs>
                                          <m:mc>
                                            <m:mcPr>
                                              <m:count m:val="3"/>
                                              <m:mcJc m:val="center"/>
                                            </m:mcPr>
                                          </m:mc>
                                        </m:mcs>
                                        <m:ctrlPr>
                                          <a:rPr lang="zh-TW" altLang="zh-TW" sz="2000" i="1">
                                            <a:effectLst/>
                                            <a:latin typeface="Cambria Math" panose="02040503050406030204" pitchFamily="18" charset="0"/>
                                            <a:ea typeface="Cambria Math" panose="02040503050406030204" pitchFamily="18" charset="0"/>
                                          </a:rPr>
                                        </m:ctrlPr>
                                      </m:mPr>
                                      <m:m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mr>
                                    </m:m>
                                  </m:e>
                                </m:mr>
                              </m:m>
                            </m:e>
                          </m:m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Sub>
                            </m:e>
                            <m:e>
                              <m:m>
                                <m:mPr>
                                  <m:mcs>
                                    <m:mc>
                                      <m:mcPr>
                                        <m:count m:val="3"/>
                                        <m:mcJc m:val="center"/>
                                      </m:mcPr>
                                    </m:mc>
                                  </m:mcs>
                                  <m:ctrlPr>
                                    <a:rPr lang="zh-TW" altLang="zh-TW" sz="2000" i="1">
                                      <a:effectLst/>
                                      <a:latin typeface="Cambria Math" panose="02040503050406030204" pitchFamily="18" charset="0"/>
                                      <a:ea typeface="Cambria Math" panose="02040503050406030204" pitchFamily="18" charset="0"/>
                                    </a:rPr>
                                  </m:ctrlPr>
                                </m:mPr>
                                <m:m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,2</m:t>
                                        </m:r>
                                      </m:sub>
                                    </m:sSub>
                                  </m:e>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e>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sub>
                                    </m:sSub>
                                  </m:e>
                                </m:mr>
                              </m:m>
                            </m:e>
                          </m:mr>
                        </m:m>
                      </m:e>
                    </m:d>
                  </m:oMath>
                </a14:m>
                <a:r>
                  <a:rPr lang="en-US" altLang="zh-TW" sz="2000" dirty="0"/>
                  <a:t>,      (2)</a:t>
                </a:r>
              </a:p>
              <a:p>
                <a:pPr marL="0" indent="0">
                  <a:buNone/>
                </a:pPr>
                <a:r>
                  <a:rPr lang="en-US" altLang="zh-TW" sz="2000" dirty="0"/>
                  <a:t>  where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𝑖</m:t>
                    </m:r>
                  </m:oMath>
                </a14:m>
                <a:r>
                  <a:rPr lang="en-US" altLang="zh-TW" sz="2000" dirty="0"/>
                  <a:t> is the packet number, and</a:t>
                </a:r>
                <a:r>
                  <a:rPr lang="en-US" altLang="zh-TW" sz="2000" dirty="0">
                    <a:cs typeface="Arial" panose="020B0604020202020204" pitchFamily="34" charset="0"/>
                  </a:rPr>
                  <a:t> </a:t>
                </a:r>
                <a14:m>
                  <m:oMath xmlns:m="http://schemas.openxmlformats.org/officeDocument/2006/math">
                    <m:r>
                      <a:rPr lang="en-US" altLang="zh-TW" sz="2000" i="1">
                        <a:latin typeface="Cambria Math" panose="02040503050406030204" pitchFamily="18" charset="0"/>
                        <a:cs typeface="Times New Roman" panose="02020603050405020304" pitchFamily="18" charset="0"/>
                      </a:rPr>
                      <m:t>𝑗</m:t>
                    </m:r>
                  </m:oMath>
                </a14:m>
                <a:r>
                  <a:rPr lang="en-US" altLang="zh-TW" sz="2000" dirty="0"/>
                  <a:t> is the subcarrier number.</a:t>
                </a:r>
              </a:p>
              <a:p>
                <a:r>
                  <a:rPr lang="en-US" altLang="zh-TW" sz="2000" dirty="0"/>
                  <a:t>If we are </a:t>
                </a:r>
                <a:r>
                  <a:rPr lang="en-US" altLang="zh-TW" sz="2000" dirty="0">
                    <a:solidFill>
                      <a:srgbClr val="FF0000"/>
                    </a:solidFill>
                  </a:rPr>
                  <a:t>2x2 MIMO </a:t>
                </a:r>
                <a:r>
                  <a:rPr lang="en-US" altLang="zh-TW" sz="2000" dirty="0"/>
                  <a:t>as shown in the figure, then will get </a:t>
                </a:r>
                <a14:m>
                  <m:oMath xmlns:m="http://schemas.openxmlformats.org/officeDocument/2006/math">
                    <m:sSup>
                      <m:sSupPr>
                        <m:ctrlP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ctrlPr>
                      </m:sSupPr>
                      <m:e>
                        <m:r>
                          <a:rPr lang="en-US" altLang="zh-TW" sz="2000" b="0" i="1" smtClean="0">
                            <a:effectLst/>
                            <a:latin typeface="Cambria Math" panose="02040503050406030204" pitchFamily="18" charset="0"/>
                            <a:ea typeface="新細明體" panose="02020500000000000000" pitchFamily="18" charset="-120"/>
                            <a:cs typeface="Times New Roman" panose="02020603050405020304" pitchFamily="18" charset="0"/>
                          </a:rPr>
                          <m:t>𝐻</m:t>
                        </m:r>
                      </m:e>
                      <m:sup>
                        <m:r>
                          <a:rPr lang="en-US" altLang="zh-TW" sz="2000" b="0" i="1" smtClean="0">
                            <a:effectLst/>
                            <a:latin typeface="Cambria Math" panose="02040503050406030204" pitchFamily="18" charset="0"/>
                            <a:ea typeface="新細明體" panose="02020500000000000000" pitchFamily="18" charset="-120"/>
                            <a:cs typeface="Times New Roman" panose="02020603050405020304" pitchFamily="18" charset="0"/>
                          </a:rPr>
                          <m:t>1</m:t>
                        </m:r>
                      </m:sup>
                    </m:sSup>
                  </m:oMath>
                </a14:m>
                <a:r>
                  <a:rPr lang="zh-TW" altLang="en-US" sz="2000" dirty="0"/>
                  <a:t>、</a:t>
                </a:r>
                <a:r>
                  <a:rPr lang="en-US" altLang="zh-TW" sz="2000" dirty="0">
                    <a:cs typeface="Arial" panose="020B0604020202020204" pitchFamily="34" charset="0"/>
                  </a:rPr>
                  <a:t>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cs typeface="Times New Roman" panose="02020603050405020304" pitchFamily="18" charset="0"/>
                          </a:rPr>
                          <m:t>𝐻</m:t>
                        </m:r>
                      </m:e>
                      <m:sup>
                        <m:r>
                          <a:rPr lang="en-US" altLang="zh-TW" sz="2000" b="0" i="1" smtClean="0">
                            <a:latin typeface="Cambria Math" panose="02040503050406030204" pitchFamily="18" charset="0"/>
                            <a:cs typeface="Times New Roman" panose="02020603050405020304" pitchFamily="18" charset="0"/>
                          </a:rPr>
                          <m:t>2</m:t>
                        </m:r>
                      </m:sup>
                    </m:sSup>
                  </m:oMath>
                </a14:m>
                <a:r>
                  <a:rPr lang="zh-TW" altLang="en-US" sz="2000" dirty="0"/>
                  <a:t>、</a:t>
                </a:r>
                <a:r>
                  <a:rPr lang="en-US" altLang="zh-TW" sz="2000" dirty="0">
                    <a:cs typeface="Arial" panose="020B0604020202020204" pitchFamily="34" charset="0"/>
                  </a:rPr>
                  <a:t>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cs typeface="Times New Roman" panose="02020603050405020304" pitchFamily="18" charset="0"/>
                          </a:rPr>
                          <m:t>𝐻</m:t>
                        </m:r>
                      </m:e>
                      <m:sup>
                        <m:r>
                          <a:rPr lang="en-US" altLang="zh-TW" sz="2000" b="0" i="1" smtClean="0">
                            <a:latin typeface="Cambria Math" panose="02040503050406030204" pitchFamily="18" charset="0"/>
                            <a:cs typeface="Times New Roman" panose="02020603050405020304" pitchFamily="18" charset="0"/>
                          </a:rPr>
                          <m:t>3</m:t>
                        </m:r>
                      </m:sup>
                    </m:sSup>
                  </m:oMath>
                </a14:m>
                <a:r>
                  <a:rPr lang="en-US" altLang="zh-TW" sz="2000" dirty="0"/>
                  <a:t> and </a:t>
                </a:r>
                <a14:m>
                  <m:oMath xmlns:m="http://schemas.openxmlformats.org/officeDocument/2006/math">
                    <m:sSup>
                      <m:sSupPr>
                        <m:ctrlPr>
                          <a:rPr lang="en-US" altLang="zh-TW" sz="2000" i="1">
                            <a:latin typeface="Cambria Math" panose="02040503050406030204" pitchFamily="18" charset="0"/>
                            <a:cs typeface="Times New Roman" panose="02020603050405020304" pitchFamily="18" charset="0"/>
                          </a:rPr>
                        </m:ctrlPr>
                      </m:sSupPr>
                      <m:e>
                        <m:r>
                          <a:rPr lang="en-US" altLang="zh-TW" sz="2000" i="1">
                            <a:latin typeface="Cambria Math" panose="02040503050406030204" pitchFamily="18" charset="0"/>
                            <a:cs typeface="Times New Roman" panose="02020603050405020304" pitchFamily="18" charset="0"/>
                          </a:rPr>
                          <m:t>𝐻</m:t>
                        </m:r>
                      </m:e>
                      <m:sup>
                        <m:r>
                          <a:rPr lang="en-US" altLang="zh-TW" sz="2000" b="0" i="1" smtClean="0">
                            <a:latin typeface="Cambria Math" panose="02040503050406030204" pitchFamily="18" charset="0"/>
                            <a:cs typeface="Times New Roman" panose="02020603050405020304" pitchFamily="18" charset="0"/>
                          </a:rPr>
                          <m:t>4</m:t>
                        </m:r>
                      </m:sup>
                    </m:sSup>
                  </m:oMath>
                </a14:m>
                <a:r>
                  <a:rPr lang="en-US" altLang="zh-TW" sz="2000" dirty="0"/>
                  <a:t> at the receiver in a sample data.</a:t>
                </a:r>
              </a:p>
            </p:txBody>
          </p:sp>
        </mc:Choice>
        <mc:Fallback xmlns="">
          <p:sp>
            <p:nvSpPr>
              <p:cNvPr id="3" name="內容版面配置區 2">
                <a:extLst>
                  <a:ext uri="{FF2B5EF4-FFF2-40B4-BE49-F238E27FC236}">
                    <a16:creationId xmlns:a16="http://schemas.microsoft.com/office/drawing/2014/main" id="{C90AE925-F347-198D-BD22-BEC170E2C159}"/>
                  </a:ext>
                </a:extLst>
              </p:cNvPr>
              <p:cNvSpPr>
                <a:spLocks noGrp="1" noRot="1" noChangeAspect="1" noMove="1" noResize="1" noEditPoints="1" noAdjustHandles="1" noChangeArrowheads="1" noChangeShapeType="1" noTextEdit="1"/>
              </p:cNvSpPr>
              <p:nvPr>
                <p:ph idx="1"/>
              </p:nvPr>
            </p:nvSpPr>
            <p:spPr>
              <a:xfrm>
                <a:off x="838200" y="1825625"/>
                <a:ext cx="6790151" cy="4351339"/>
              </a:xfrm>
              <a:blipFill>
                <a:blip r:embed="rId3"/>
                <a:stretch>
                  <a:fillRect l="-988" t="-1261" r="-1797"/>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081729A4-8333-F600-6272-F5977FE76DD0}"/>
              </a:ext>
            </a:extLst>
          </p:cNvPr>
          <p:cNvSpPr>
            <a:spLocks noGrp="1"/>
          </p:cNvSpPr>
          <p:nvPr>
            <p:ph type="sldNum" sz="quarter" idx="12"/>
          </p:nvPr>
        </p:nvSpPr>
        <p:spPr/>
        <p:txBody>
          <a:bodyPr/>
          <a:lstStyle/>
          <a:p>
            <a:fld id="{6535C81C-810E-4EB6-8E54-318DA1BC8B73}" type="slidenum">
              <a:rPr lang="zh-TW" altLang="en-US" smtClean="0"/>
              <a:t>7</a:t>
            </a:fld>
            <a:endParaRPr lang="zh-TW" altLang="en-US"/>
          </a:p>
        </p:txBody>
      </p:sp>
      <p:pic>
        <p:nvPicPr>
          <p:cNvPr id="8" name="圖片 7">
            <a:extLst>
              <a:ext uri="{FF2B5EF4-FFF2-40B4-BE49-F238E27FC236}">
                <a16:creationId xmlns:a16="http://schemas.microsoft.com/office/drawing/2014/main" id="{2A33609C-579E-2EAD-BCD1-A0063CF71039}"/>
              </a:ext>
            </a:extLst>
          </p:cNvPr>
          <p:cNvPicPr>
            <a:picLocks noChangeAspect="1"/>
          </p:cNvPicPr>
          <p:nvPr/>
        </p:nvPicPr>
        <p:blipFill rotWithShape="1">
          <a:blip r:embed="rId4"/>
          <a:srcRect l="5041" t="8907" r="7395" b="8907"/>
          <a:stretch/>
        </p:blipFill>
        <p:spPr>
          <a:xfrm>
            <a:off x="7480453" y="2240756"/>
            <a:ext cx="4604443" cy="2376487"/>
          </a:xfrm>
          <a:prstGeom prst="rect">
            <a:avLst/>
          </a:prstGeom>
        </p:spPr>
      </p:pic>
      <p:sp>
        <p:nvSpPr>
          <p:cNvPr id="6" name="橢圓 5">
            <a:extLst>
              <a:ext uri="{FF2B5EF4-FFF2-40B4-BE49-F238E27FC236}">
                <a16:creationId xmlns:a16="http://schemas.microsoft.com/office/drawing/2014/main" id="{18186765-6745-EDF6-2608-33CB96580F43}"/>
              </a:ext>
            </a:extLst>
          </p:cNvPr>
          <p:cNvSpPr>
            <a:spLocks noChangeAspect="1"/>
          </p:cNvSpPr>
          <p:nvPr/>
        </p:nvSpPr>
        <p:spPr>
          <a:xfrm>
            <a:off x="9423486" y="2415172"/>
            <a:ext cx="288758" cy="2880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7" name="橢圓 6">
            <a:extLst>
              <a:ext uri="{FF2B5EF4-FFF2-40B4-BE49-F238E27FC236}">
                <a16:creationId xmlns:a16="http://schemas.microsoft.com/office/drawing/2014/main" id="{2C85CDBA-7C8F-0C49-E8E6-D2BFF6DB6401}"/>
              </a:ext>
            </a:extLst>
          </p:cNvPr>
          <p:cNvSpPr>
            <a:spLocks noChangeAspect="1"/>
          </p:cNvSpPr>
          <p:nvPr/>
        </p:nvSpPr>
        <p:spPr>
          <a:xfrm>
            <a:off x="9268076" y="3106409"/>
            <a:ext cx="288758" cy="2880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9" name="橢圓 8">
            <a:extLst>
              <a:ext uri="{FF2B5EF4-FFF2-40B4-BE49-F238E27FC236}">
                <a16:creationId xmlns:a16="http://schemas.microsoft.com/office/drawing/2014/main" id="{378B403F-3E1A-037D-835C-999D426A21DC}"/>
              </a:ext>
            </a:extLst>
          </p:cNvPr>
          <p:cNvSpPr>
            <a:spLocks noChangeAspect="1"/>
          </p:cNvSpPr>
          <p:nvPr/>
        </p:nvSpPr>
        <p:spPr>
          <a:xfrm>
            <a:off x="9782674" y="3373332"/>
            <a:ext cx="288758" cy="2880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3</a:t>
            </a:r>
            <a:endParaRPr lang="zh-TW" altLang="en-US" dirty="0">
              <a:solidFill>
                <a:schemeClr val="tx1"/>
              </a:solidFill>
            </a:endParaRPr>
          </a:p>
        </p:txBody>
      </p:sp>
      <p:sp>
        <p:nvSpPr>
          <p:cNvPr id="10" name="橢圓 9">
            <a:extLst>
              <a:ext uri="{FF2B5EF4-FFF2-40B4-BE49-F238E27FC236}">
                <a16:creationId xmlns:a16="http://schemas.microsoft.com/office/drawing/2014/main" id="{428FFEE0-A7DE-95E0-BE29-E5AE34237561}"/>
              </a:ext>
            </a:extLst>
          </p:cNvPr>
          <p:cNvSpPr>
            <a:spLocks noChangeAspect="1"/>
          </p:cNvSpPr>
          <p:nvPr/>
        </p:nvSpPr>
        <p:spPr>
          <a:xfrm>
            <a:off x="9821529" y="3890291"/>
            <a:ext cx="288758" cy="28800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4</a:t>
            </a:r>
            <a:endParaRPr lang="zh-TW" altLang="en-US" dirty="0">
              <a:solidFill>
                <a:schemeClr val="tx1"/>
              </a:solidFill>
            </a:endParaRPr>
          </a:p>
        </p:txBody>
      </p:sp>
    </p:spTree>
    <p:extLst>
      <p:ext uri="{BB962C8B-B14F-4D97-AF65-F5344CB8AC3E}">
        <p14:creationId xmlns:p14="http://schemas.microsoft.com/office/powerpoint/2010/main" val="427690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F7495E-E77F-AA9F-3D58-C5050B22F9FF}"/>
              </a:ext>
            </a:extLst>
          </p:cNvPr>
          <p:cNvSpPr>
            <a:spLocks noGrp="1"/>
          </p:cNvSpPr>
          <p:nvPr>
            <p:ph type="title"/>
          </p:nvPr>
        </p:nvSpPr>
        <p:spPr/>
        <p:txBody>
          <a:bodyPr>
            <a:normAutofit/>
          </a:bodyPr>
          <a:lstStyle/>
          <a:p>
            <a:r>
              <a:rPr lang="en-US" altLang="zh-TW" sz="3600" dirty="0"/>
              <a:t>Proposed Method (1/2) </a:t>
            </a:r>
            <a:endParaRPr lang="zh-TW" altLang="en-US" sz="3600" dirty="0"/>
          </a:p>
        </p:txBody>
      </p:sp>
      <p:sp>
        <p:nvSpPr>
          <p:cNvPr id="3" name="內容版面配置區 2">
            <a:extLst>
              <a:ext uri="{FF2B5EF4-FFF2-40B4-BE49-F238E27FC236}">
                <a16:creationId xmlns:a16="http://schemas.microsoft.com/office/drawing/2014/main" id="{90013B01-9BDB-E6F3-450B-D3A648C8A1CD}"/>
              </a:ext>
            </a:extLst>
          </p:cNvPr>
          <p:cNvSpPr>
            <a:spLocks noGrp="1"/>
          </p:cNvSpPr>
          <p:nvPr>
            <p:ph idx="1"/>
          </p:nvPr>
        </p:nvSpPr>
        <p:spPr>
          <a:xfrm>
            <a:off x="642540" y="1808454"/>
            <a:ext cx="9288378" cy="3834357"/>
          </a:xfrm>
        </p:spPr>
        <p:txBody>
          <a:bodyPr>
            <a:noAutofit/>
          </a:bodyPr>
          <a:lstStyle/>
          <a:p>
            <a:r>
              <a:rPr lang="en-US" altLang="zh-TW" sz="2000" dirty="0"/>
              <a:t>Key idea:</a:t>
            </a:r>
          </a:p>
          <a:p>
            <a:pPr lvl="1">
              <a:buFont typeface="Wingdings" panose="05000000000000000000" pitchFamily="2" charset="2"/>
              <a:buChar char="Ø"/>
            </a:pPr>
            <a:r>
              <a:rPr lang="en-US" altLang="zh-TW" sz="2000" dirty="0"/>
              <a:t>Using several simple pre-processing steps to improve our data distinguishable</a:t>
            </a:r>
            <a:r>
              <a:rPr lang="en-US" altLang="zh-TW" sz="1600" dirty="0"/>
              <a:t>.</a:t>
            </a:r>
          </a:p>
          <a:p>
            <a:pPr lvl="1">
              <a:lnSpc>
                <a:spcPct val="150000"/>
              </a:lnSpc>
              <a:buSzPct val="90000"/>
              <a:buFont typeface="Wingdings" panose="05000000000000000000" pitchFamily="2" charset="2"/>
              <a:buChar char="Ø"/>
            </a:pPr>
            <a:endParaRPr lang="en-US" altLang="zh-TW" sz="2000" dirty="0"/>
          </a:p>
          <a:p>
            <a:pPr lvl="1">
              <a:lnSpc>
                <a:spcPct val="150000"/>
              </a:lnSpc>
              <a:buSzPct val="90000"/>
              <a:buFont typeface="Wingdings" panose="05000000000000000000" pitchFamily="2" charset="2"/>
              <a:buChar char="Ø"/>
            </a:pPr>
            <a:r>
              <a:rPr lang="en-US" altLang="zh-TW" sz="2000" dirty="0"/>
              <a:t>Applying </a:t>
            </a:r>
            <a:r>
              <a:rPr lang="en-US" altLang="zh-TW" sz="2000" dirty="0">
                <a:solidFill>
                  <a:schemeClr val="accent1"/>
                </a:solidFill>
              </a:rPr>
              <a:t>the phase calibrate </a:t>
            </a:r>
            <a:r>
              <a:rPr lang="en-US" altLang="zh-TW" sz="2000" dirty="0"/>
              <a:t>that make us can distinguish the </a:t>
            </a:r>
            <a:r>
              <a:rPr lang="en-US" altLang="zh-TW" sz="2000" dirty="0">
                <a:solidFill>
                  <a:schemeClr val="accent1"/>
                </a:solidFill>
              </a:rPr>
              <a:t>walking movement but has different direction </a:t>
            </a:r>
            <a:r>
              <a:rPr lang="en-US" altLang="zh-TW" sz="2000" dirty="0"/>
              <a:t>and also improve the accuracy.</a:t>
            </a:r>
          </a:p>
          <a:p>
            <a:endParaRPr lang="en-US" altLang="zh-TW" sz="2000" dirty="0"/>
          </a:p>
          <a:p>
            <a:pPr lvl="1">
              <a:lnSpc>
                <a:spcPct val="150000"/>
              </a:lnSpc>
              <a:buSzPct val="90000"/>
              <a:buFont typeface="Wingdings" panose="05000000000000000000" pitchFamily="2" charset="2"/>
              <a:buChar char="Ø"/>
            </a:pPr>
            <a:r>
              <a:rPr lang="en-US" altLang="zh-TW" sz="2000" dirty="0"/>
              <a:t>Using the CNN-based TripletNetwork to train our </a:t>
            </a:r>
            <a:r>
              <a:rPr lang="en-US" altLang="zh-TW" sz="2000" dirty="0">
                <a:solidFill>
                  <a:schemeClr val="accent1"/>
                </a:solidFill>
              </a:rPr>
              <a:t>model learn how to identify</a:t>
            </a:r>
            <a:r>
              <a:rPr lang="en-US" altLang="zh-TW" sz="2000" dirty="0"/>
              <a:t> the difference between two samples not just fit the specify dataset.</a:t>
            </a:r>
          </a:p>
          <a:p>
            <a:pPr lvl="1">
              <a:buSzPct val="90000"/>
              <a:buFont typeface="Wingdings" panose="05000000000000000000" pitchFamily="2" charset="2"/>
              <a:buChar char="Ø"/>
            </a:pPr>
            <a:endParaRPr lang="en-US" altLang="zh-TW" sz="2000" dirty="0"/>
          </a:p>
          <a:p>
            <a:pPr lvl="1">
              <a:buSzPct val="90000"/>
              <a:buFont typeface="Wingdings" panose="05000000000000000000" pitchFamily="2" charset="2"/>
              <a:buChar char="Ø"/>
            </a:pPr>
            <a:endParaRPr lang="en-US" altLang="zh-TW" sz="2000" dirty="0"/>
          </a:p>
          <a:p>
            <a:pPr marL="457166" lvl="1" indent="0">
              <a:buSzPct val="90000"/>
              <a:buNone/>
            </a:pPr>
            <a:endParaRPr lang="en-US" altLang="zh-TW" sz="2000" dirty="0"/>
          </a:p>
        </p:txBody>
      </p:sp>
      <p:sp>
        <p:nvSpPr>
          <p:cNvPr id="5" name="投影片編號版面配置區 4">
            <a:extLst>
              <a:ext uri="{FF2B5EF4-FFF2-40B4-BE49-F238E27FC236}">
                <a16:creationId xmlns:a16="http://schemas.microsoft.com/office/drawing/2014/main" id="{38EB7461-E980-1D0E-1B8C-8431BB4097DD}"/>
              </a:ext>
            </a:extLst>
          </p:cNvPr>
          <p:cNvSpPr>
            <a:spLocks noGrp="1"/>
          </p:cNvSpPr>
          <p:nvPr>
            <p:ph type="sldNum" sz="quarter" idx="12"/>
          </p:nvPr>
        </p:nvSpPr>
        <p:spPr/>
        <p:txBody>
          <a:bodyPr/>
          <a:lstStyle/>
          <a:p>
            <a:fld id="{6535C81C-810E-4EB6-8E54-318DA1BC8B73}" type="slidenum">
              <a:rPr lang="zh-TW" altLang="en-US" smtClean="0"/>
              <a:t>8</a:t>
            </a:fld>
            <a:endParaRPr lang="zh-TW" altLang="en-US"/>
          </a:p>
        </p:txBody>
      </p:sp>
      <p:pic>
        <p:nvPicPr>
          <p:cNvPr id="7" name="圖片 6">
            <a:extLst>
              <a:ext uri="{FF2B5EF4-FFF2-40B4-BE49-F238E27FC236}">
                <a16:creationId xmlns:a16="http://schemas.microsoft.com/office/drawing/2014/main" id="{7C417198-B3C3-F4C8-04D4-76EAF722B6EA}"/>
              </a:ext>
            </a:extLst>
          </p:cNvPr>
          <p:cNvPicPr>
            <a:picLocks noChangeAspect="1"/>
          </p:cNvPicPr>
          <p:nvPr/>
        </p:nvPicPr>
        <p:blipFill rotWithShape="1">
          <a:blip r:embed="rId3"/>
          <a:srcRect l="16241" t="3828" r="18753" b="5967"/>
          <a:stretch/>
        </p:blipFill>
        <p:spPr>
          <a:xfrm>
            <a:off x="9963665" y="1684797"/>
            <a:ext cx="2165801" cy="4246396"/>
          </a:xfrm>
          <a:prstGeom prst="rect">
            <a:avLst/>
          </a:prstGeom>
        </p:spPr>
      </p:pic>
    </p:spTree>
    <p:extLst>
      <p:ext uri="{BB962C8B-B14F-4D97-AF65-F5344CB8AC3E}">
        <p14:creationId xmlns:p14="http://schemas.microsoft.com/office/powerpoint/2010/main" val="2593105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F7495E-E77F-AA9F-3D58-C5050B22F9FF}"/>
              </a:ext>
            </a:extLst>
          </p:cNvPr>
          <p:cNvSpPr>
            <a:spLocks noGrp="1"/>
          </p:cNvSpPr>
          <p:nvPr>
            <p:ph type="title"/>
          </p:nvPr>
        </p:nvSpPr>
        <p:spPr/>
        <p:txBody>
          <a:bodyPr>
            <a:normAutofit/>
          </a:bodyPr>
          <a:lstStyle/>
          <a:p>
            <a:r>
              <a:rPr lang="en-US" altLang="zh-TW" sz="3600" dirty="0"/>
              <a:t>Proposed Method (2/2)</a:t>
            </a:r>
            <a:endParaRPr lang="zh-TW" altLang="en-US" sz="3600" dirty="0"/>
          </a:p>
        </p:txBody>
      </p:sp>
      <p:sp>
        <p:nvSpPr>
          <p:cNvPr id="3" name="內容版面配置區 2">
            <a:extLst>
              <a:ext uri="{FF2B5EF4-FFF2-40B4-BE49-F238E27FC236}">
                <a16:creationId xmlns:a16="http://schemas.microsoft.com/office/drawing/2014/main" id="{90013B01-9BDB-E6F3-450B-D3A648C8A1CD}"/>
              </a:ext>
            </a:extLst>
          </p:cNvPr>
          <p:cNvSpPr>
            <a:spLocks noGrp="1"/>
          </p:cNvSpPr>
          <p:nvPr>
            <p:ph idx="1"/>
          </p:nvPr>
        </p:nvSpPr>
        <p:spPr>
          <a:xfrm>
            <a:off x="631171" y="1579854"/>
            <a:ext cx="9288378" cy="4785316"/>
          </a:xfrm>
        </p:spPr>
        <p:txBody>
          <a:bodyPr>
            <a:noAutofit/>
          </a:bodyPr>
          <a:lstStyle/>
          <a:p>
            <a:r>
              <a:rPr lang="en-US" altLang="zh-TW" sz="1800" dirty="0"/>
              <a:t>Our contributions:</a:t>
            </a:r>
          </a:p>
          <a:p>
            <a:pPr lvl="1"/>
            <a:endParaRPr lang="en-US" altLang="zh-TW" sz="1800" dirty="0"/>
          </a:p>
          <a:p>
            <a:pPr lvl="1">
              <a:lnSpc>
                <a:spcPct val="150000"/>
              </a:lnSpc>
              <a:buSzPct val="90000"/>
              <a:buFont typeface="Wingdings" panose="05000000000000000000" pitchFamily="2" charset="2"/>
              <a:buChar char="Ø"/>
            </a:pPr>
            <a:r>
              <a:rPr lang="en-US" altLang="zh-TW" sz="1800" dirty="0"/>
              <a:t>To the best of our knowledge, this work is the first to utilize conjugate multiplication in activity recognition to calibrate phase error leads us able to identify the direction.</a:t>
            </a:r>
          </a:p>
          <a:p>
            <a:endParaRPr lang="en-US" altLang="zh-TW" sz="1800" dirty="0"/>
          </a:p>
          <a:p>
            <a:pPr lvl="1">
              <a:buSzPct val="90000"/>
              <a:buFont typeface="Wingdings" panose="05000000000000000000" pitchFamily="2" charset="2"/>
              <a:buChar char="Ø"/>
            </a:pPr>
            <a:r>
              <a:rPr lang="en-US" altLang="zh-TW" sz="1800" dirty="0"/>
              <a:t>This work first correct antenna random jump situations of the Intel AX200/210 series.</a:t>
            </a:r>
          </a:p>
          <a:p>
            <a:pPr marL="457166" lvl="1" indent="0">
              <a:buSzPct val="90000"/>
              <a:buNone/>
            </a:pPr>
            <a:endParaRPr lang="en-US" altLang="zh-TW" sz="1800" dirty="0"/>
          </a:p>
          <a:p>
            <a:pPr lvl="1">
              <a:lnSpc>
                <a:spcPct val="170000"/>
              </a:lnSpc>
              <a:buSzPct val="90000"/>
              <a:buFont typeface="Wingdings" panose="05000000000000000000" pitchFamily="2" charset="2"/>
              <a:buChar char="Ø"/>
            </a:pPr>
            <a:r>
              <a:rPr lang="en-US" altLang="zh-TW" sz="1800" dirty="0"/>
              <a:t> We proposed a CNN-based TripletNetwork plus few-shot learning method and special training procedure to </a:t>
            </a:r>
            <a:r>
              <a:rPr lang="en-US" altLang="zh-TW" sz="1800" dirty="0">
                <a:solidFill>
                  <a:srgbClr val="FF0000"/>
                </a:solidFill>
              </a:rPr>
              <a:t>distinguish the difference </a:t>
            </a:r>
            <a:r>
              <a:rPr lang="en-US" altLang="zh-TW" sz="1800" dirty="0"/>
              <a:t>between samples and only with few support samples can get a efficient result across the different environments. </a:t>
            </a:r>
          </a:p>
          <a:p>
            <a:pPr marL="457166" lvl="1" indent="0">
              <a:buSzPct val="90000"/>
              <a:buNone/>
            </a:pPr>
            <a:endParaRPr lang="en-US" altLang="zh-TW" sz="1800" dirty="0"/>
          </a:p>
        </p:txBody>
      </p:sp>
      <p:sp>
        <p:nvSpPr>
          <p:cNvPr id="5" name="投影片編號版面配置區 4">
            <a:extLst>
              <a:ext uri="{FF2B5EF4-FFF2-40B4-BE49-F238E27FC236}">
                <a16:creationId xmlns:a16="http://schemas.microsoft.com/office/drawing/2014/main" id="{38EB7461-E980-1D0E-1B8C-8431BB4097DD}"/>
              </a:ext>
            </a:extLst>
          </p:cNvPr>
          <p:cNvSpPr>
            <a:spLocks noGrp="1"/>
          </p:cNvSpPr>
          <p:nvPr>
            <p:ph type="sldNum" sz="quarter" idx="12"/>
          </p:nvPr>
        </p:nvSpPr>
        <p:spPr/>
        <p:txBody>
          <a:bodyPr/>
          <a:lstStyle/>
          <a:p>
            <a:fld id="{6535C81C-810E-4EB6-8E54-318DA1BC8B73}" type="slidenum">
              <a:rPr lang="zh-TW" altLang="en-US" smtClean="0"/>
              <a:t>9</a:t>
            </a:fld>
            <a:endParaRPr lang="zh-TW" altLang="en-US"/>
          </a:p>
        </p:txBody>
      </p:sp>
      <p:pic>
        <p:nvPicPr>
          <p:cNvPr id="7" name="圖片 6">
            <a:extLst>
              <a:ext uri="{FF2B5EF4-FFF2-40B4-BE49-F238E27FC236}">
                <a16:creationId xmlns:a16="http://schemas.microsoft.com/office/drawing/2014/main" id="{7C417198-B3C3-F4C8-04D4-76EAF722B6EA}"/>
              </a:ext>
            </a:extLst>
          </p:cNvPr>
          <p:cNvPicPr>
            <a:picLocks noChangeAspect="1"/>
          </p:cNvPicPr>
          <p:nvPr/>
        </p:nvPicPr>
        <p:blipFill rotWithShape="1">
          <a:blip r:embed="rId3"/>
          <a:srcRect l="16241" t="3828" r="18753" b="5967"/>
          <a:stretch/>
        </p:blipFill>
        <p:spPr>
          <a:xfrm>
            <a:off x="9963665" y="1684797"/>
            <a:ext cx="2165801" cy="4246396"/>
          </a:xfrm>
          <a:prstGeom prst="rect">
            <a:avLst/>
          </a:prstGeom>
        </p:spPr>
      </p:pic>
    </p:spTree>
    <p:extLst>
      <p:ext uri="{BB962C8B-B14F-4D97-AF65-F5344CB8AC3E}">
        <p14:creationId xmlns:p14="http://schemas.microsoft.com/office/powerpoint/2010/main" val="4033576016"/>
      </p:ext>
    </p:extLst>
  </p:cSld>
  <p:clrMapOvr>
    <a:masterClrMapping/>
  </p:clrMapOvr>
</p:sld>
</file>

<file path=ppt/theme/theme1.xml><?xml version="1.0" encoding="utf-8"?>
<a:theme xmlns:a="http://schemas.openxmlformats.org/drawingml/2006/main" name="Office 佈景主題">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藍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進度2024.3.26</Template>
  <TotalTime>3870</TotalTime>
  <Words>4604</Words>
  <Application>Microsoft Macintosh PowerPoint</Application>
  <PresentationFormat>Widescreen</PresentationFormat>
  <Paragraphs>658</Paragraphs>
  <Slides>33</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18</vt:lpstr>
      <vt:lpstr>HelveticaNeue Regular</vt:lpstr>
      <vt:lpstr>新細明體</vt:lpstr>
      <vt:lpstr>Arial</vt:lpstr>
      <vt:lpstr>Calibri</vt:lpstr>
      <vt:lpstr>Cambria Math</vt:lpstr>
      <vt:lpstr>Times New Roman</vt:lpstr>
      <vt:lpstr>Wingdings</vt:lpstr>
      <vt:lpstr>Office 佈景主題</vt:lpstr>
      <vt:lpstr>1_Office 佈景主題</vt:lpstr>
      <vt:lpstr>RadSense: Radio Sensing for Crime Monitoring in Restricted-Access Areas </vt:lpstr>
      <vt:lpstr>Outline</vt:lpstr>
      <vt:lpstr>Motivation</vt:lpstr>
      <vt:lpstr>Literature Review (1/2)</vt:lpstr>
      <vt:lpstr>Literature Review (2/2)</vt:lpstr>
      <vt:lpstr>Problem Statement  </vt:lpstr>
      <vt:lpstr>CSI Under OFDM-MIMO</vt:lpstr>
      <vt:lpstr>Proposed Method (1/2) </vt:lpstr>
      <vt:lpstr>Proposed Method (2/2)</vt:lpstr>
      <vt:lpstr>Our Model Design</vt:lpstr>
      <vt:lpstr>Triplet Network</vt:lpstr>
      <vt:lpstr>Three-steps Training Method Progress (1/3)</vt:lpstr>
      <vt:lpstr>Three-steps Training Method Progress (2/3)</vt:lpstr>
      <vt:lpstr>Three-steps Training Method Progress (3/3)</vt:lpstr>
      <vt:lpstr>Testing Stage</vt:lpstr>
      <vt:lpstr>Experiment Setting Environment (1/5)</vt:lpstr>
      <vt:lpstr>Experiment Setting Environment (2/5)</vt:lpstr>
      <vt:lpstr>Experiment Setting Environment (3/5)</vt:lpstr>
      <vt:lpstr>Experiment Setting Environment (4/5)</vt:lpstr>
      <vt:lpstr>Experiment Setting Environment (5/5)</vt:lpstr>
      <vt:lpstr>Experiment Setting Equipment</vt:lpstr>
      <vt:lpstr>Evaluation  Different Model of Cross-environment Performance (1/2)</vt:lpstr>
      <vt:lpstr>Evaluation  Different Model of Cross-environment Performance (2/2)</vt:lpstr>
      <vt:lpstr>Evaluation The Effect of Applying Three-steps Training Method (1/2) </vt:lpstr>
      <vt:lpstr>Evaluation The Effect of Applying Three-steps Training Method (2/2) </vt:lpstr>
      <vt:lpstr>Evaluation Comprehensive Analysis</vt:lpstr>
      <vt:lpstr>Evaluation Comprehensive Analysis</vt:lpstr>
      <vt:lpstr>Evaluation Comprehensive Analysis </vt:lpstr>
      <vt:lpstr>Conclusion</vt:lpstr>
      <vt:lpstr>Publications</vt:lpstr>
      <vt:lpstr>Reference</vt:lpstr>
      <vt:lpstr>Reference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Triplet Networks with Few-Shot Learning for Radio Sensing-based Human Monitoring</dc:title>
  <dc:creator>文 鴻</dc:creator>
  <cp:lastModifiedBy>Linh Nguyen</cp:lastModifiedBy>
  <cp:revision>480</cp:revision>
  <dcterms:created xsi:type="dcterms:W3CDTF">2024-03-31T11:12:29Z</dcterms:created>
  <dcterms:modified xsi:type="dcterms:W3CDTF">2024-07-17T15:31:43Z</dcterms:modified>
</cp:coreProperties>
</file>